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3" r:id="rId8"/>
    <p:sldId id="264" r:id="rId9"/>
    <p:sldId id="266" r:id="rId10"/>
    <p:sldId id="298" r:id="rId11"/>
    <p:sldId id="299" r:id="rId12"/>
    <p:sldId id="267" r:id="rId13"/>
    <p:sldId id="268" r:id="rId14"/>
    <p:sldId id="269" r:id="rId15"/>
    <p:sldId id="300" r:id="rId16"/>
    <p:sldId id="301" r:id="rId17"/>
    <p:sldId id="302" r:id="rId18"/>
    <p:sldId id="303" r:id="rId19"/>
    <p:sldId id="304" r:id="rId20"/>
    <p:sldId id="305" r:id="rId21"/>
    <p:sldId id="306" r:id="rId22"/>
    <p:sldId id="307" r:id="rId23"/>
    <p:sldId id="308" r:id="rId24"/>
    <p:sldId id="309" r:id="rId25"/>
    <p:sldId id="310" r:id="rId26"/>
    <p:sldId id="311" r:id="rId27"/>
    <p:sldId id="312" r:id="rId28"/>
    <p:sldId id="313" r:id="rId29"/>
    <p:sldId id="314" r:id="rId30"/>
    <p:sldId id="315" r:id="rId31"/>
    <p:sldId id="316" r:id="rId32"/>
    <p:sldId id="296" r:id="rId33"/>
    <p:sldId id="297"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95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0" d="100"/>
          <a:sy n="80" d="100"/>
        </p:scale>
        <p:origin x="782"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EB6911E-1962-4C1B-9EA4-3D93DA1E380F}"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1788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6911E-1962-4C1B-9EA4-3D93DA1E380F}"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3391596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6911E-1962-4C1B-9EA4-3D93DA1E380F}"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1583610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EB6911E-1962-4C1B-9EA4-3D93DA1E380F}"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218155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EB6911E-1962-4C1B-9EA4-3D93DA1E380F}" type="datetimeFigureOut">
              <a:rPr lang="en-IN" smtClean="0"/>
              <a:t>09-02-2023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FC26A80F-F150-4D34-A7C9-33B1846ACF45}" type="slidenum">
              <a:rPr lang="en-IN" smtClean="0"/>
              <a:t>‹#›</a:t>
            </a:fld>
            <a:endParaRPr lang="en-IN"/>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220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EB6911E-1962-4C1B-9EA4-3D93DA1E380F}" type="datetimeFigureOut">
              <a:rPr lang="en-IN" smtClean="0"/>
              <a:t>09-02-2023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2227143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EB6911E-1962-4C1B-9EA4-3D93DA1E380F}" type="datetimeFigureOut">
              <a:rPr lang="en-IN" smtClean="0"/>
              <a:t>09-02-2023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3759855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EB6911E-1962-4C1B-9EA4-3D93DA1E380F}" type="datetimeFigureOut">
              <a:rPr lang="en-IN" smtClean="0"/>
              <a:t>09-02-2023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3745065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EB6911E-1962-4C1B-9EA4-3D93DA1E380F}" type="datetimeFigureOut">
              <a:rPr lang="en-IN" smtClean="0"/>
              <a:t>09-02-2023</a:t>
            </a:fld>
            <a:endParaRPr lang="en-IN"/>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a:p>
        </p:txBody>
      </p:sp>
      <p:sp>
        <p:nvSpPr>
          <p:cNvPr id="9" name="Slide Number Placeholder 8"/>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4122637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EB6911E-1962-4C1B-9EA4-3D93DA1E380F}" type="datetimeFigureOut">
              <a:rPr lang="en-IN" smtClean="0"/>
              <a:t>09-02-2023</a:t>
            </a:fld>
            <a:endParaRPr lang="en-IN"/>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C26A80F-F150-4D34-A7C9-33B1846ACF45}" type="slidenum">
              <a:rPr lang="en-IN" smtClean="0"/>
              <a:t>‹#›</a:t>
            </a:fld>
            <a:endParaRPr lang="en-IN"/>
          </a:p>
        </p:txBody>
      </p:sp>
    </p:spTree>
    <p:extLst>
      <p:ext uri="{BB962C8B-B14F-4D97-AF65-F5344CB8AC3E}">
        <p14:creationId xmlns:p14="http://schemas.microsoft.com/office/powerpoint/2010/main" val="4086753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B6911E-1962-4C1B-9EA4-3D93DA1E380F}" type="datetimeFigureOut">
              <a:rPr lang="en-IN" smtClean="0"/>
              <a:t>09-02-2023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FC26A80F-F150-4D34-A7C9-33B1846ACF45}" type="slidenum">
              <a:rPr lang="en-IN" smtClean="0"/>
              <a:t>‹#›</a:t>
            </a:fld>
            <a:endParaRPr lang="en-IN"/>
          </a:p>
        </p:txBody>
      </p:sp>
    </p:spTree>
    <p:extLst>
      <p:ext uri="{BB962C8B-B14F-4D97-AF65-F5344CB8AC3E}">
        <p14:creationId xmlns:p14="http://schemas.microsoft.com/office/powerpoint/2010/main" val="1867673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6EB6911E-1962-4C1B-9EA4-3D93DA1E380F}" type="datetimeFigureOut">
              <a:rPr lang="en-IN" smtClean="0"/>
              <a:t>09-02-2023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C26A80F-F150-4D34-A7C9-33B1846ACF45}" type="slidenum">
              <a:rPr lang="en-IN" smtClean="0"/>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32733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51A-1A59-74E6-4B63-8BEE4C3D4B35}"/>
              </a:ext>
            </a:extLst>
          </p:cNvPr>
          <p:cNvSpPr>
            <a:spLocks noGrp="1"/>
          </p:cNvSpPr>
          <p:nvPr>
            <p:ph type="ctrTitle"/>
          </p:nvPr>
        </p:nvSpPr>
        <p:spPr>
          <a:xfrm>
            <a:off x="1033549" y="1259379"/>
            <a:ext cx="10058400" cy="3566160"/>
          </a:xfrm>
        </p:spPr>
        <p:txBody>
          <a:bodyPr>
            <a:normAutofit fontScale="90000"/>
          </a:bodyPr>
          <a:lstStyle/>
          <a:p>
            <a:pPr algn="ctr">
              <a:lnSpc>
                <a:spcPct val="107000"/>
              </a:lnSpc>
              <a:spcAft>
                <a:spcPts val="800"/>
              </a:spcAft>
            </a:pP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r>
              <a:rPr lang="en-IN" sz="6700" b="1" u="sng" dirty="0">
                <a:solidFill>
                  <a:srgbClr val="FFC000"/>
                </a:solidFill>
                <a:effectLst/>
                <a:latin typeface="Times New Roman" panose="02020603050405020304" pitchFamily="18" charset="0"/>
                <a:ea typeface="Calibri" panose="020F0502020204030204" pitchFamily="34" charset="0"/>
                <a:cs typeface="Times New Roman" panose="02020603050405020304" pitchFamily="18" charset="0"/>
              </a:rPr>
              <a:t>CAUSE OF DEATH</a:t>
            </a:r>
            <a:br>
              <a:rPr lang="en-IN" sz="8000" b="1" u="sng" dirty="0">
                <a:effectLst/>
                <a:latin typeface="Times New Roman" panose="02020603050405020304" pitchFamily="18" charset="0"/>
                <a:ea typeface="Calibri" panose="020F0502020204030204" pitchFamily="34" charset="0"/>
                <a:cs typeface="Times New Roman" panose="02020603050405020304" pitchFamily="18" charset="0"/>
              </a:rPr>
            </a:br>
            <a:endParaRPr lang="en-IN" b="1" dirty="0">
              <a:solidFill>
                <a:schemeClr val="accent3">
                  <a:lumMod val="75000"/>
                </a:schemeClr>
              </a:solidFill>
            </a:endParaRPr>
          </a:p>
        </p:txBody>
      </p:sp>
      <p:sp>
        <p:nvSpPr>
          <p:cNvPr id="3" name="Subtitle 2">
            <a:extLst>
              <a:ext uri="{FF2B5EF4-FFF2-40B4-BE49-F238E27FC236}">
                <a16:creationId xmlns:a16="http://schemas.microsoft.com/office/drawing/2014/main" id="{039CF4EE-29F5-50D2-16CD-78CFECE6D5BC}"/>
              </a:ext>
            </a:extLst>
          </p:cNvPr>
          <p:cNvSpPr>
            <a:spLocks noGrp="1"/>
          </p:cNvSpPr>
          <p:nvPr>
            <p:ph type="subTitle" idx="1"/>
          </p:nvPr>
        </p:nvSpPr>
        <p:spPr/>
        <p:txBody>
          <a:bodyPr>
            <a:normAutofit fontScale="92500" lnSpcReduction="10000"/>
          </a:bodyPr>
          <a:lstStyle/>
          <a:p>
            <a:pPr algn="r"/>
            <a:r>
              <a:rPr lang="en-US" b="1" dirty="0">
                <a:latin typeface="Arial Rounded MT Bold" panose="020F0704030504030204" pitchFamily="34" charset="0"/>
              </a:rPr>
              <a:t>Prepared by: </a:t>
            </a:r>
          </a:p>
          <a:p>
            <a:pPr algn="r"/>
            <a:r>
              <a:rPr lang="en-US" b="1" dirty="0">
                <a:latin typeface="Arial Rounded MT Bold" panose="020F0704030504030204" pitchFamily="34" charset="0"/>
              </a:rPr>
              <a:t>Maahi Gurnani, Data Science Intern at Flip Robo Technologies</a:t>
            </a:r>
            <a:endParaRPr lang="en-IN" b="1" dirty="0">
              <a:latin typeface="Arial Rounded MT Bold" panose="020F0704030504030204" pitchFamily="34" charset="0"/>
            </a:endParaRPr>
          </a:p>
        </p:txBody>
      </p:sp>
      <p:pic>
        <p:nvPicPr>
          <p:cNvPr id="4" name="Picture 3">
            <a:extLst>
              <a:ext uri="{FF2B5EF4-FFF2-40B4-BE49-F238E27FC236}">
                <a16:creationId xmlns:a16="http://schemas.microsoft.com/office/drawing/2014/main" id="{0938D1BF-7F80-1865-CEEB-114FEC6038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235" y="298909"/>
            <a:ext cx="2928781" cy="1110013"/>
          </a:xfrm>
          <a:prstGeom prst="rect">
            <a:avLst/>
          </a:prstGeom>
        </p:spPr>
      </p:pic>
    </p:spTree>
    <p:extLst>
      <p:ext uri="{BB962C8B-B14F-4D97-AF65-F5344CB8AC3E}">
        <p14:creationId xmlns:p14="http://schemas.microsoft.com/office/powerpoint/2010/main" val="3578418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647959" y="468481"/>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US" sz="2400" b="1" u="sng">
                <a:solidFill>
                  <a:schemeClr val="tx1"/>
                </a:solidFill>
                <a:effectLst/>
                <a:latin typeface="Times New Roman" panose="02020603050405020304" pitchFamily="18" charset="0"/>
                <a:ea typeface="Calibri" panose="020F0502020204030204" pitchFamily="34" charset="0"/>
              </a:rPr>
              <a:t>1.1 Plotting  a line plot to check total deaths of all years(1990-2019)</a:t>
            </a:r>
            <a:endParaRPr lang="en-US" sz="2400" b="1" u="sng" dirty="0">
              <a:solidFill>
                <a:schemeClr val="tx1"/>
              </a:solidFill>
              <a:effectLst/>
              <a:latin typeface="Times New Roman" panose="02020603050405020304" pitchFamily="18" charset="0"/>
              <a:ea typeface="Calibri" panose="020F0502020204030204" pitchFamily="34" charset="0"/>
            </a:endParaRPr>
          </a:p>
        </p:txBody>
      </p:sp>
      <p:pic>
        <p:nvPicPr>
          <p:cNvPr id="8" name="Picture 7">
            <a:extLst>
              <a:ext uri="{FF2B5EF4-FFF2-40B4-BE49-F238E27FC236}">
                <a16:creationId xmlns:a16="http://schemas.microsoft.com/office/drawing/2014/main" id="{CDA5CAB3-3852-9A8B-5D22-7519BD0C7051}"/>
              </a:ext>
            </a:extLst>
          </p:cNvPr>
          <p:cNvPicPr>
            <a:picLocks noChangeAspect="1"/>
          </p:cNvPicPr>
          <p:nvPr/>
        </p:nvPicPr>
        <p:blipFill rotWithShape="1">
          <a:blip r:embed="rId2"/>
          <a:srcRect l="11508" t="20267" r="35470" b="9752"/>
          <a:stretch/>
        </p:blipFill>
        <p:spPr bwMode="auto">
          <a:xfrm>
            <a:off x="1717040" y="1279163"/>
            <a:ext cx="7861525" cy="49070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938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8" y="283261"/>
            <a:ext cx="10967201" cy="722579"/>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6000" b="1" dirty="0">
                <a:solidFill>
                  <a:schemeClr val="tx1"/>
                </a:solidFill>
              </a:rPr>
            </a:br>
            <a:r>
              <a:rPr lang="en-IN" sz="4400" b="1" dirty="0">
                <a:solidFill>
                  <a:schemeClr val="tx1"/>
                </a:solidFill>
              </a:rPr>
              <a:t>• </a:t>
            </a:r>
            <a:r>
              <a:rPr lang="en-IN" sz="3600" b="1" dirty="0">
                <a:solidFill>
                  <a:schemeClr val="tx1"/>
                </a:solidFill>
              </a:rPr>
              <a:t>Further Analysis:</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7" name="TextBox 6">
            <a:extLst>
              <a:ext uri="{FF2B5EF4-FFF2-40B4-BE49-F238E27FC236}">
                <a16:creationId xmlns:a16="http://schemas.microsoft.com/office/drawing/2014/main" id="{5E4FC1BE-BBE2-FF0E-204E-25071C763717}"/>
              </a:ext>
            </a:extLst>
          </p:cNvPr>
          <p:cNvSpPr txBox="1"/>
          <p:nvPr/>
        </p:nvSpPr>
        <p:spPr>
          <a:xfrm>
            <a:off x="789368" y="1336528"/>
            <a:ext cx="10864152" cy="1570943"/>
          </a:xfrm>
          <a:prstGeom prst="rect">
            <a:avLst/>
          </a:prstGeom>
          <a:noFill/>
        </p:spPr>
        <p:txBody>
          <a:bodyPr wrap="square">
            <a:spAutoFit/>
          </a:bodyPr>
          <a:lstStyle/>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We carried on our analysis with respect to either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Each Disease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Cause_of_death</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that has affected which Top 10 Countries ‘or’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indent="457200"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 Top 10 Diseases of each Country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throughout so as to get detailed insights of which country has been affected the most and with which disease.</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itle 1">
            <a:extLst>
              <a:ext uri="{FF2B5EF4-FFF2-40B4-BE49-F238E27FC236}">
                <a16:creationId xmlns:a16="http://schemas.microsoft.com/office/drawing/2014/main" id="{0C098DA7-B6F9-750F-100D-BB8CCB515C41}"/>
              </a:ext>
            </a:extLst>
          </p:cNvPr>
          <p:cNvSpPr txBox="1">
            <a:spLocks/>
          </p:cNvSpPr>
          <p:nvPr/>
        </p:nvSpPr>
        <p:spPr>
          <a:xfrm>
            <a:off x="789368" y="3227951"/>
            <a:ext cx="10967201" cy="72257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b">
            <a:normAutofit fontScale="25000" lnSpcReduction="20000"/>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07000"/>
              </a:lnSpc>
              <a:spcAft>
                <a:spcPts val="800"/>
              </a:spcAft>
            </a:pPr>
            <a:br>
              <a:rPr lang="en-IN" sz="3600" b="1"/>
            </a:br>
            <a:br>
              <a:rPr lang="en-IN" sz="3600" b="1"/>
            </a:br>
            <a:br>
              <a:rPr lang="en-IN" sz="3600" b="1"/>
            </a:br>
            <a:br>
              <a:rPr lang="en-IN" sz="3600" b="1"/>
            </a:br>
            <a:br>
              <a:rPr lang="en-IN" sz="3600" b="1"/>
            </a:br>
            <a:br>
              <a:rPr lang="en-IN" sz="3600" b="1"/>
            </a:br>
            <a:br>
              <a:rPr lang="en-IN" sz="3600" b="1"/>
            </a:br>
            <a:br>
              <a:rPr lang="en-IN" sz="3600" b="1"/>
            </a:br>
            <a:br>
              <a:rPr lang="en-IN" sz="1300" b="1">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br>
              <a:rPr lang="en-IN" sz="6000" b="1">
                <a:solidFill>
                  <a:schemeClr val="tx1"/>
                </a:solidFill>
              </a:rPr>
            </a:br>
            <a:r>
              <a:rPr lang="en-IN" sz="12800" b="1">
                <a:solidFill>
                  <a:schemeClr val="tx1"/>
                </a:solidFill>
              </a:rPr>
              <a:t>• Steps Followed</a:t>
            </a:r>
            <a:r>
              <a:rPr lang="en-IN" sz="6400" b="1">
                <a:solidFill>
                  <a:schemeClr val="tx1"/>
                </a:solidFill>
              </a:rPr>
              <a:t> :</a:t>
            </a:r>
            <a:endParaRPr lang="en-IN" sz="3600" b="1" dirty="0">
              <a:solidFill>
                <a:schemeClr val="tx1"/>
              </a:solidFill>
            </a:endParaRPr>
          </a:p>
        </p:txBody>
      </p:sp>
      <p:sp>
        <p:nvSpPr>
          <p:cNvPr id="10" name="TextBox 9">
            <a:extLst>
              <a:ext uri="{FF2B5EF4-FFF2-40B4-BE49-F238E27FC236}">
                <a16:creationId xmlns:a16="http://schemas.microsoft.com/office/drawing/2014/main" id="{9DD29BB9-C480-DED2-AA0D-A0EDB4C33EA3}"/>
              </a:ext>
            </a:extLst>
          </p:cNvPr>
          <p:cNvSpPr txBox="1"/>
          <p:nvPr/>
        </p:nvSpPr>
        <p:spPr>
          <a:xfrm>
            <a:off x="949389" y="4154871"/>
            <a:ext cx="10807179" cy="1754326"/>
          </a:xfrm>
          <a:prstGeom prst="rect">
            <a:avLst/>
          </a:prstGeom>
          <a:noFill/>
        </p:spPr>
        <p:txBody>
          <a:bodyPr wrap="square">
            <a:spAutoFit/>
          </a:bodyPr>
          <a:lstStyle/>
          <a:p>
            <a:pPr marL="342900" indent="-342900">
              <a:buAutoNum type="alphaLcParenR"/>
            </a:pPr>
            <a:r>
              <a:rPr lang="en-US" dirty="0"/>
              <a:t>We want to take a look at the total global deaths and which countries lead in total deaths.</a:t>
            </a:r>
          </a:p>
          <a:p>
            <a:endParaRPr lang="en-US" dirty="0"/>
          </a:p>
          <a:p>
            <a:pPr marL="342900" indent="-342900">
              <a:buAutoNum type="alphaLcParenR" startAt="2"/>
            </a:pPr>
            <a:r>
              <a:rPr lang="en-US" dirty="0"/>
              <a:t>Thus, we are aggregating across the </a:t>
            </a:r>
            <a:r>
              <a:rPr lang="en-US" dirty="0" err="1"/>
              <a:t>DataFrame</a:t>
            </a:r>
            <a:r>
              <a:rPr lang="en-US" dirty="0"/>
              <a:t> and would therefore drop the 'Year' column.</a:t>
            </a:r>
          </a:p>
          <a:p>
            <a:endParaRPr lang="en-US" dirty="0"/>
          </a:p>
          <a:p>
            <a:r>
              <a:rPr lang="en-US" dirty="0"/>
              <a:t>c)	And the Total Global Deaths from 1990-2019 will be displayed at end</a:t>
            </a:r>
          </a:p>
          <a:p>
            <a:endParaRPr lang="en-US" dirty="0"/>
          </a:p>
        </p:txBody>
      </p:sp>
    </p:spTree>
    <p:extLst>
      <p:ext uri="{BB962C8B-B14F-4D97-AF65-F5344CB8AC3E}">
        <p14:creationId xmlns:p14="http://schemas.microsoft.com/office/powerpoint/2010/main" val="187171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B95676-B0C0-70A6-98FF-8BFDF91B3BF8}"/>
              </a:ext>
            </a:extLst>
          </p:cNvPr>
          <p:cNvPicPr>
            <a:picLocks noChangeAspect="1"/>
          </p:cNvPicPr>
          <p:nvPr/>
        </p:nvPicPr>
        <p:blipFill rotWithShape="1">
          <a:blip r:embed="rId2"/>
          <a:srcRect l="14304" t="23136" r="14175" b="10326"/>
          <a:stretch/>
        </p:blipFill>
        <p:spPr bwMode="auto">
          <a:xfrm>
            <a:off x="1604865" y="633811"/>
            <a:ext cx="8713694" cy="515116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879714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7B53E5-725E-C4D4-FF44-92C0884B4974}"/>
              </a:ext>
            </a:extLst>
          </p:cNvPr>
          <p:cNvPicPr>
            <a:picLocks noChangeAspect="1"/>
          </p:cNvPicPr>
          <p:nvPr/>
        </p:nvPicPr>
        <p:blipFill rotWithShape="1">
          <a:blip r:embed="rId2"/>
          <a:srcRect l="14412" t="27151" r="14175" b="32887"/>
          <a:stretch/>
        </p:blipFill>
        <p:spPr bwMode="auto">
          <a:xfrm>
            <a:off x="1243148" y="981256"/>
            <a:ext cx="9292611" cy="41319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23653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9" y="504123"/>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US"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2.Displaying Total Deaths of all Countries in Descending order</a:t>
            </a:r>
          </a:p>
        </p:txBody>
      </p:sp>
      <p:pic>
        <p:nvPicPr>
          <p:cNvPr id="8" name="Picture 7">
            <a:extLst>
              <a:ext uri="{FF2B5EF4-FFF2-40B4-BE49-F238E27FC236}">
                <a16:creationId xmlns:a16="http://schemas.microsoft.com/office/drawing/2014/main" id="{48619A88-33C8-C3E8-CB7A-7AC792A9675F}"/>
              </a:ext>
            </a:extLst>
          </p:cNvPr>
          <p:cNvPicPr>
            <a:picLocks noChangeAspect="1"/>
          </p:cNvPicPr>
          <p:nvPr/>
        </p:nvPicPr>
        <p:blipFill rotWithShape="1">
          <a:blip r:embed="rId2"/>
          <a:srcRect l="18540" t="24825" r="20569" b="25534"/>
          <a:stretch/>
        </p:blipFill>
        <p:spPr bwMode="auto">
          <a:xfrm>
            <a:off x="1752600" y="1402252"/>
            <a:ext cx="8237452" cy="44079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10298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647959" y="468481"/>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US" sz="2800" b="1" dirty="0">
                <a:solidFill>
                  <a:schemeClr val="tx1"/>
                </a:solidFill>
                <a:effectLst/>
                <a:latin typeface="Times New Roman" panose="02020603050405020304" pitchFamily="18" charset="0"/>
                <a:ea typeface="Calibri" panose="020F0502020204030204" pitchFamily="34" charset="0"/>
              </a:rPr>
              <a:t>3.</a:t>
            </a:r>
            <a:r>
              <a:rPr lang="en-US" sz="2800" b="1" dirty="0">
                <a:solidFill>
                  <a:schemeClr val="tx1"/>
                </a:solidFill>
                <a:latin typeface="Times New Roman" panose="02020603050405020304" pitchFamily="18" charset="0"/>
                <a:ea typeface="Calibri" panose="020F0502020204030204" pitchFamily="34" charset="0"/>
              </a:rPr>
              <a:t> </a:t>
            </a:r>
            <a:r>
              <a:rPr lang="en-US" sz="2800" b="1" dirty="0">
                <a:solidFill>
                  <a:schemeClr val="tx1"/>
                </a:solidFill>
                <a:effectLst/>
                <a:latin typeface="Times New Roman" panose="02020603050405020304" pitchFamily="18" charset="0"/>
                <a:ea typeface="Calibri" panose="020F0502020204030204" pitchFamily="34" charset="0"/>
              </a:rPr>
              <a:t>Displaying Top 10 countries with max no. of deaths</a:t>
            </a:r>
          </a:p>
        </p:txBody>
      </p:sp>
      <p:pic>
        <p:nvPicPr>
          <p:cNvPr id="2" name="Picture 1">
            <a:extLst>
              <a:ext uri="{FF2B5EF4-FFF2-40B4-BE49-F238E27FC236}">
                <a16:creationId xmlns:a16="http://schemas.microsoft.com/office/drawing/2014/main" id="{BD53FD71-1181-7CDA-FE4A-AE89A41DCA4E}"/>
              </a:ext>
            </a:extLst>
          </p:cNvPr>
          <p:cNvPicPr>
            <a:picLocks noChangeAspect="1"/>
          </p:cNvPicPr>
          <p:nvPr/>
        </p:nvPicPr>
        <p:blipFill rotWithShape="1">
          <a:blip r:embed="rId2"/>
          <a:srcRect l="14412" t="36520" r="15788" b="14150"/>
          <a:stretch/>
        </p:blipFill>
        <p:spPr bwMode="auto">
          <a:xfrm>
            <a:off x="1434164" y="1554649"/>
            <a:ext cx="9323671" cy="428417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48264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647959" y="468481"/>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rPr>
              <a:t>3.1	 Plotting a bar plot to view top 10 Countries death rates</a:t>
            </a:r>
          </a:p>
        </p:txBody>
      </p:sp>
      <p:pic>
        <p:nvPicPr>
          <p:cNvPr id="5" name="Picture 4">
            <a:extLst>
              <a:ext uri="{FF2B5EF4-FFF2-40B4-BE49-F238E27FC236}">
                <a16:creationId xmlns:a16="http://schemas.microsoft.com/office/drawing/2014/main" id="{19D7C9F7-8734-55CA-94AA-AB6956847569}"/>
              </a:ext>
            </a:extLst>
          </p:cNvPr>
          <p:cNvPicPr>
            <a:picLocks noChangeAspect="1"/>
          </p:cNvPicPr>
          <p:nvPr/>
        </p:nvPicPr>
        <p:blipFill rotWithShape="1">
          <a:blip r:embed="rId2"/>
          <a:srcRect l="21940" t="22371" r="35255" b="8987"/>
          <a:stretch/>
        </p:blipFill>
        <p:spPr bwMode="auto">
          <a:xfrm>
            <a:off x="2085974" y="1166326"/>
            <a:ext cx="6981825" cy="50198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8938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612399" y="373360"/>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rPr>
              <a:t>4. Displaying Every Cause of Death and top 10 Countries suffering from it</a:t>
            </a:r>
          </a:p>
        </p:txBody>
      </p:sp>
      <p:sp>
        <p:nvSpPr>
          <p:cNvPr id="8" name="TextBox 7">
            <a:extLst>
              <a:ext uri="{FF2B5EF4-FFF2-40B4-BE49-F238E27FC236}">
                <a16:creationId xmlns:a16="http://schemas.microsoft.com/office/drawing/2014/main" id="{AF7A12A0-8682-7398-5960-568672297591}"/>
              </a:ext>
            </a:extLst>
          </p:cNvPr>
          <p:cNvSpPr txBox="1"/>
          <p:nvPr/>
        </p:nvSpPr>
        <p:spPr>
          <a:xfrm>
            <a:off x="707649" y="1047661"/>
            <a:ext cx="10967201" cy="1107996"/>
          </a:xfrm>
          <a:prstGeom prst="rect">
            <a:avLst/>
          </a:prstGeom>
          <a:noFill/>
        </p:spPr>
        <p:txBody>
          <a:bodyPr wrap="square">
            <a:spAutoFit/>
          </a:bodyPr>
          <a:lstStyle/>
          <a:p>
            <a:endParaRPr lang="en-US" dirty="0"/>
          </a:p>
          <a:p>
            <a:r>
              <a:rPr lang="en-US" dirty="0"/>
              <a:t>•</a:t>
            </a:r>
            <a:r>
              <a:rPr lang="en-US" sz="2400" dirty="0"/>
              <a:t> We have taken every cause of death and have extracted the top 10 Countries (Sort function) suffering from that particular disease and plotted bar plots for the same</a:t>
            </a:r>
            <a:endParaRPr lang="en-US" dirty="0"/>
          </a:p>
        </p:txBody>
      </p:sp>
      <p:pic>
        <p:nvPicPr>
          <p:cNvPr id="9" name="Picture 8">
            <a:extLst>
              <a:ext uri="{FF2B5EF4-FFF2-40B4-BE49-F238E27FC236}">
                <a16:creationId xmlns:a16="http://schemas.microsoft.com/office/drawing/2014/main" id="{2F8D3DAA-D462-0892-AF8A-80EB8B67CDBD}"/>
              </a:ext>
            </a:extLst>
          </p:cNvPr>
          <p:cNvPicPr>
            <a:picLocks noChangeAspect="1"/>
          </p:cNvPicPr>
          <p:nvPr/>
        </p:nvPicPr>
        <p:blipFill rotWithShape="1">
          <a:blip r:embed="rId2"/>
          <a:srcRect l="18498" t="55831" r="18155" b="22180"/>
          <a:stretch/>
        </p:blipFill>
        <p:spPr bwMode="auto">
          <a:xfrm>
            <a:off x="933449" y="2442844"/>
            <a:ext cx="10913691" cy="353885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20901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612399" y="373360"/>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l" defTabSz="457200" rtl="0" eaLnBrk="1" fontAlgn="auto" latinLnBrk="0" hangingPunct="1">
              <a:lnSpc>
                <a:spcPct val="120000"/>
              </a:lnSpc>
              <a:spcBef>
                <a:spcPts val="0"/>
              </a:spcBef>
              <a:spcAft>
                <a:spcPts val="800"/>
              </a:spcAft>
              <a:buClrTx/>
              <a:buSzTx/>
              <a:buFontTx/>
              <a:buNone/>
              <a:tabLst/>
              <a:defRPr/>
            </a:pPr>
            <a:r>
              <a:rPr kumimoji="0" lang="en-US" sz="26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rPr>
              <a:t>4. 1 Snapshots of few </a:t>
            </a:r>
            <a:r>
              <a:rPr kumimoji="0" lang="en-US" sz="2600" b="1" i="0" u="none" strike="noStrike" kern="1200" cap="none" spc="0" normalizeH="0" baseline="0" noProof="0" dirty="0" err="1">
                <a:ln>
                  <a:noFill/>
                </a:ln>
                <a:solidFill>
                  <a:prstClr val="white"/>
                </a:solidFill>
                <a:effectLst/>
                <a:uLnTx/>
                <a:uFillTx/>
                <a:latin typeface="Times New Roman" panose="02020603050405020304" pitchFamily="18" charset="0"/>
                <a:ea typeface="Calibri" panose="020F0502020204030204" pitchFamily="34" charset="0"/>
                <a:cs typeface="+mn-cs"/>
              </a:rPr>
              <a:t>cause_of_deaths</a:t>
            </a:r>
            <a:r>
              <a:rPr kumimoji="0" lang="en-US" sz="26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rPr>
              <a:t> below:</a:t>
            </a:r>
          </a:p>
        </p:txBody>
      </p:sp>
      <p:pic>
        <p:nvPicPr>
          <p:cNvPr id="2" name="Picture 1">
            <a:extLst>
              <a:ext uri="{FF2B5EF4-FFF2-40B4-BE49-F238E27FC236}">
                <a16:creationId xmlns:a16="http://schemas.microsoft.com/office/drawing/2014/main" id="{F33D12A3-AF80-B609-5BF3-89AD9E2E8DB4}"/>
              </a:ext>
            </a:extLst>
          </p:cNvPr>
          <p:cNvPicPr>
            <a:picLocks noChangeAspect="1"/>
          </p:cNvPicPr>
          <p:nvPr/>
        </p:nvPicPr>
        <p:blipFill rotWithShape="1">
          <a:blip r:embed="rId2"/>
          <a:srcRect l="21510" t="24522" r="34610" b="20077"/>
          <a:stretch/>
        </p:blipFill>
        <p:spPr bwMode="auto">
          <a:xfrm>
            <a:off x="353941" y="1543684"/>
            <a:ext cx="5842000" cy="4147989"/>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7963F67E-8BBE-B772-A6CB-4A476FE6372C}"/>
              </a:ext>
            </a:extLst>
          </p:cNvPr>
          <p:cNvPicPr>
            <a:picLocks noChangeAspect="1"/>
          </p:cNvPicPr>
          <p:nvPr/>
        </p:nvPicPr>
        <p:blipFill rotWithShape="1">
          <a:blip r:embed="rId3"/>
          <a:srcRect l="19467" t="33843" r="38481" b="16252"/>
          <a:stretch/>
        </p:blipFill>
        <p:spPr bwMode="auto">
          <a:xfrm>
            <a:off x="6272970" y="1543685"/>
            <a:ext cx="5778500" cy="41479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309764324"/>
      </p:ext>
    </p:extLst>
  </p:cSld>
  <p:clrMapOvr>
    <a:masterClrMapping/>
  </p:clrMapOvr>
  <mc:AlternateContent xmlns:mc="http://schemas.openxmlformats.org/markup-compatibility/2006">
    <mc:Choice xmlns:p14="http://schemas.microsoft.com/office/powerpoint/2010/main" Requires="p14">
      <p:transition p14:dur="0" advTm="1000"/>
    </mc:Choice>
    <mc:Fallback>
      <p:transition advTm="1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FDE482-6AB5-0700-4A36-CBF99D6383B2}"/>
              </a:ext>
            </a:extLst>
          </p:cNvPr>
          <p:cNvPicPr>
            <a:picLocks noChangeAspect="1"/>
          </p:cNvPicPr>
          <p:nvPr/>
        </p:nvPicPr>
        <p:blipFill rotWithShape="1">
          <a:blip r:embed="rId2"/>
          <a:srcRect l="20004" t="28873" r="32517" b="14827"/>
          <a:stretch/>
        </p:blipFill>
        <p:spPr bwMode="auto">
          <a:xfrm>
            <a:off x="44450" y="411162"/>
            <a:ext cx="6051550" cy="5113338"/>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A4630A68-0ED9-C8BC-3416-5E7BF6FE04F0}"/>
              </a:ext>
            </a:extLst>
          </p:cNvPr>
          <p:cNvPicPr>
            <a:picLocks noChangeAspect="1"/>
          </p:cNvPicPr>
          <p:nvPr/>
        </p:nvPicPr>
        <p:blipFill rotWithShape="1">
          <a:blip r:embed="rId3"/>
          <a:srcRect l="20327" t="31548" r="36546" b="19121"/>
          <a:stretch/>
        </p:blipFill>
        <p:spPr bwMode="auto">
          <a:xfrm>
            <a:off x="6184900" y="411162"/>
            <a:ext cx="6007100" cy="511333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888665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86604"/>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4000" b="1" dirty="0"/>
              <a:t>INTRODUCTION</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lnSpcReduction="10000"/>
          </a:bodyPr>
          <a:lstStyle/>
          <a:p>
            <a:pPr marL="0" lvl="0" indent="0" algn="just">
              <a:lnSpc>
                <a:spcPct val="106000"/>
              </a:lnSpc>
              <a:spcAft>
                <a:spcPts val="800"/>
              </a:spcAft>
              <a:buNone/>
            </a:pPr>
            <a:r>
              <a:rPr lang="en-IN" sz="2400" b="1" u="sng" dirty="0">
                <a:effectLst/>
                <a:latin typeface="Times New Roman" panose="02020603050405020304" pitchFamily="18" charset="0"/>
                <a:ea typeface="Calibri" panose="020F0502020204030204" pitchFamily="34" charset="0"/>
                <a:cs typeface="Times New Roman" panose="02020603050405020304" pitchFamily="18" charset="0"/>
              </a:rPr>
              <a:t>Problem Statement:</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rPr>
              <a:t>A straightforward way to assess the health status of a population is to focus on mortality – or concepts like child mortality or life expectancy, which are based on mortality estimates.</a:t>
            </a:r>
          </a:p>
          <a:p>
            <a:pPr>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rPr>
              <a:t>A focus on mortality, however, does not take into account that the burden of diseases is not only that they kill people, but that they cause suffering to people who live with them. </a:t>
            </a:r>
            <a:r>
              <a:rPr lang="en-IN" sz="1800" dirty="0">
                <a:solidFill>
                  <a:schemeClr val="tx1">
                    <a:lumMod val="95000"/>
                    <a:lumOff val="5000"/>
                  </a:schemeClr>
                </a:solidFill>
                <a:effectLst/>
                <a:latin typeface="Times New Roman" panose="02020603050405020304" pitchFamily="18" charset="0"/>
                <a:ea typeface="Calibri" panose="020F0502020204030204" pitchFamily="34" charset="0"/>
              </a:rPr>
              <a:t>. </a:t>
            </a:r>
          </a:p>
          <a:p>
            <a:pPr>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rPr>
              <a:t>Assessing health outcomes by both mortality and morbidity (the prevalent diseases) provides a more encompassing view on health outcomes. </a:t>
            </a:r>
            <a:r>
              <a:rPr lang="en-US" sz="1800" dirty="0">
                <a:solidFill>
                  <a:schemeClr val="tx1">
                    <a:lumMod val="95000"/>
                    <a:lumOff val="5000"/>
                  </a:schemeClr>
                </a:solidFill>
                <a:effectLst/>
                <a:latin typeface="Times New Roman" panose="02020603050405020304" pitchFamily="18" charset="0"/>
                <a:ea typeface="Calibri" panose="020F0502020204030204" pitchFamily="34" charset="0"/>
              </a:rPr>
              <a:t>.</a:t>
            </a:r>
            <a:endParaRPr lang="en-IN" sz="1800" dirty="0">
              <a:solidFill>
                <a:schemeClr val="tx1">
                  <a:lumMod val="95000"/>
                  <a:lumOff val="5000"/>
                </a:schemeClr>
              </a:solidFill>
              <a:effectLst/>
              <a:latin typeface="Times New Roman" panose="02020603050405020304" pitchFamily="18" charset="0"/>
              <a:ea typeface="Calibri" panose="020F0502020204030204" pitchFamily="34" charset="0"/>
            </a:endParaRPr>
          </a:p>
          <a:p>
            <a:pPr algn="just">
              <a:lnSpc>
                <a:spcPct val="107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rPr>
              <a:t>The sum of mortality and morbidity is referred to as the ‘burden of disease’ and can be measured by a metric called ‘Disability Adjusted Life Years‘ (DALYs). DALYs are measuring lost health and are a standardized metric that allow for direct comparisons of disease burdens of different diseases across countries, between different populations, and over time. </a:t>
            </a:r>
          </a:p>
          <a:p>
            <a:pPr algn="just">
              <a:lnSpc>
                <a:spcPct val="107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rPr>
              <a:t>The first ‘Global Burden of Disease’ (GBD) was GBD 1990 and the DALY metric was prominently featured in the World Bank’s 1993 World Development Report.</a:t>
            </a:r>
            <a:endParaRPr lang="en-IN" dirty="0"/>
          </a:p>
        </p:txBody>
      </p:sp>
    </p:spTree>
    <p:extLst>
      <p:ext uri="{BB962C8B-B14F-4D97-AF65-F5344CB8AC3E}">
        <p14:creationId xmlns:p14="http://schemas.microsoft.com/office/powerpoint/2010/main" val="27312974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0F23D2-3BDC-D50E-6325-369FD329C703}"/>
              </a:ext>
            </a:extLst>
          </p:cNvPr>
          <p:cNvPicPr>
            <a:picLocks noChangeAspect="1"/>
          </p:cNvPicPr>
          <p:nvPr/>
        </p:nvPicPr>
        <p:blipFill rotWithShape="1">
          <a:blip r:embed="rId2"/>
          <a:srcRect l="19036" t="34417" r="27727" b="7839"/>
          <a:stretch/>
        </p:blipFill>
        <p:spPr bwMode="auto">
          <a:xfrm>
            <a:off x="107632" y="498475"/>
            <a:ext cx="6150293" cy="532130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BCF6942-72F2-34A0-9D2F-848E49B88008}"/>
              </a:ext>
            </a:extLst>
          </p:cNvPr>
          <p:cNvPicPr>
            <a:picLocks noChangeAspect="1"/>
          </p:cNvPicPr>
          <p:nvPr/>
        </p:nvPicPr>
        <p:blipFill rotWithShape="1">
          <a:blip r:embed="rId3"/>
          <a:srcRect l="19682" t="26386" r="32781" b="26386"/>
          <a:stretch/>
        </p:blipFill>
        <p:spPr bwMode="auto">
          <a:xfrm>
            <a:off x="6378893" y="498474"/>
            <a:ext cx="5705475" cy="532129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4021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EDDA30-8EF6-CF58-A843-F300CA2050A0}"/>
              </a:ext>
            </a:extLst>
          </p:cNvPr>
          <p:cNvPicPr>
            <a:picLocks noChangeAspect="1"/>
          </p:cNvPicPr>
          <p:nvPr/>
        </p:nvPicPr>
        <p:blipFill rotWithShape="1">
          <a:blip r:embed="rId2"/>
          <a:srcRect l="20112" t="36520" r="34932" b="14914"/>
          <a:stretch/>
        </p:blipFill>
        <p:spPr bwMode="auto">
          <a:xfrm>
            <a:off x="139700" y="450532"/>
            <a:ext cx="5848348" cy="5083493"/>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2F4874F-56B4-AF83-785A-5ED2B0EB095B}"/>
              </a:ext>
            </a:extLst>
          </p:cNvPr>
          <p:cNvPicPr>
            <a:picLocks noChangeAspect="1"/>
          </p:cNvPicPr>
          <p:nvPr/>
        </p:nvPicPr>
        <p:blipFill rotWithShape="1">
          <a:blip r:embed="rId3"/>
          <a:srcRect l="21187" t="38815" r="32028" b="5927"/>
          <a:stretch/>
        </p:blipFill>
        <p:spPr bwMode="auto">
          <a:xfrm>
            <a:off x="6096000" y="450532"/>
            <a:ext cx="5956300" cy="50834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1726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3E0C9F-43CC-AC11-1A31-35B84A202196}"/>
              </a:ext>
            </a:extLst>
          </p:cNvPr>
          <p:cNvPicPr>
            <a:picLocks noChangeAspect="1"/>
          </p:cNvPicPr>
          <p:nvPr/>
        </p:nvPicPr>
        <p:blipFill rotWithShape="1">
          <a:blip r:embed="rId2"/>
          <a:srcRect l="20649" t="31932" r="33750" b="11472"/>
          <a:stretch/>
        </p:blipFill>
        <p:spPr bwMode="auto">
          <a:xfrm>
            <a:off x="99060" y="282574"/>
            <a:ext cx="5802630" cy="539432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B0D28C8C-8395-9A17-A1A1-E15E5CFCF17A}"/>
              </a:ext>
            </a:extLst>
          </p:cNvPr>
          <p:cNvPicPr>
            <a:picLocks noChangeAspect="1"/>
          </p:cNvPicPr>
          <p:nvPr/>
        </p:nvPicPr>
        <p:blipFill rotWithShape="1">
          <a:blip r:embed="rId3"/>
          <a:srcRect l="21080" t="42447" r="33211" b="7075"/>
          <a:stretch/>
        </p:blipFill>
        <p:spPr bwMode="auto">
          <a:xfrm>
            <a:off x="6026150" y="282573"/>
            <a:ext cx="5835650" cy="53943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52279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612399" y="408096"/>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457200" marR="0" lvl="0" indent="-457200" algn="l" defTabSz="457200" rtl="0" eaLnBrk="1" fontAlgn="auto" latinLnBrk="0" hangingPunct="1">
              <a:lnSpc>
                <a:spcPct val="120000"/>
              </a:lnSpc>
              <a:spcBef>
                <a:spcPts val="0"/>
              </a:spcBef>
              <a:spcAft>
                <a:spcPts val="800"/>
              </a:spcAft>
              <a:buClrTx/>
              <a:buSzTx/>
              <a:buFont typeface="Arial" panose="020B0604020202020204" pitchFamily="34" charset="0"/>
              <a:buChar char="•"/>
              <a:tabLst/>
              <a:defRPr/>
            </a:pPr>
            <a:r>
              <a:rPr kumimoji="0" lang="en-US" sz="26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rPr>
              <a:t>Key Observations:</a:t>
            </a:r>
          </a:p>
        </p:txBody>
      </p:sp>
      <p:sp>
        <p:nvSpPr>
          <p:cNvPr id="8" name="TextBox 7">
            <a:extLst>
              <a:ext uri="{FF2B5EF4-FFF2-40B4-BE49-F238E27FC236}">
                <a16:creationId xmlns:a16="http://schemas.microsoft.com/office/drawing/2014/main" id="{AF7A12A0-8682-7398-5960-568672297591}"/>
              </a:ext>
            </a:extLst>
          </p:cNvPr>
          <p:cNvSpPr txBox="1"/>
          <p:nvPr/>
        </p:nvSpPr>
        <p:spPr>
          <a:xfrm>
            <a:off x="612399" y="1943011"/>
            <a:ext cx="10967201" cy="2954655"/>
          </a:xfrm>
          <a:prstGeom prst="rect">
            <a:avLst/>
          </a:prstGeom>
          <a:noFill/>
        </p:spPr>
        <p:txBody>
          <a:bodyPr wrap="square">
            <a:spAutoFit/>
          </a:bodyPr>
          <a:lstStyle/>
          <a:p>
            <a:pPr marL="342900" lvl="0" indent="-342900" algn="just">
              <a:buSzPts val="1000"/>
              <a:buFont typeface="Symbol" panose="05050102010706020507" pitchFamily="18" charset="2"/>
              <a:buChar char=""/>
              <a:tabLst>
                <a:tab pos="457200" algn="l"/>
              </a:tabLst>
            </a:pPr>
            <a:r>
              <a:rPr lang="en-IN" sz="2400" dirty="0">
                <a:effectLst/>
                <a:latin typeface="Times New Roman" panose="02020603050405020304" pitchFamily="18" charset="0"/>
                <a:ea typeface="Times New Roman" panose="02020603050405020304" pitchFamily="18" charset="0"/>
              </a:rPr>
              <a:t>The  important observation noticed was India is leading in death-rates and that too with so high ratio in most causes-of-death, which shows there is lot of scope of improvement in medical facilities in India.</a:t>
            </a:r>
          </a:p>
          <a:p>
            <a:pPr marL="457200" algn="just"/>
            <a:r>
              <a:rPr lang="en-IN" sz="2400" dirty="0">
                <a:effectLst/>
                <a:latin typeface="Times New Roman" panose="02020603050405020304" pitchFamily="18" charset="0"/>
                <a:ea typeface="Times New Roman" panose="02020603050405020304" pitchFamily="18" charset="0"/>
              </a:rPr>
              <a:t> </a:t>
            </a:r>
          </a:p>
          <a:p>
            <a:pPr marL="342900" lvl="0" indent="-342900" algn="just">
              <a:buSzPts val="1000"/>
              <a:buFont typeface="Symbol" panose="05050102010706020507" pitchFamily="18" charset="2"/>
              <a:buChar char=""/>
              <a:tabLst>
                <a:tab pos="457200" algn="l"/>
              </a:tabLst>
            </a:pPr>
            <a:r>
              <a:rPr lang="en-IN" sz="2400" dirty="0">
                <a:effectLst/>
                <a:latin typeface="Times New Roman" panose="02020603050405020304" pitchFamily="18" charset="0"/>
                <a:ea typeface="Times New Roman" panose="02020603050405020304" pitchFamily="18" charset="0"/>
              </a:rPr>
              <a:t>The other countries following India in most death rates in most causes-of-death is China, Indonesia, United States, Ethiopia(Even though population is less, death rates comparatively are very high)</a:t>
            </a:r>
          </a:p>
          <a:p>
            <a:endParaRPr lang="en-US" dirty="0"/>
          </a:p>
        </p:txBody>
      </p:sp>
    </p:spTree>
    <p:extLst>
      <p:ext uri="{BB962C8B-B14F-4D97-AF65-F5344CB8AC3E}">
        <p14:creationId xmlns:p14="http://schemas.microsoft.com/office/powerpoint/2010/main" val="2989459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612399" y="479540"/>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R="0" lvl="0" algn="l" defTabSz="457200" rtl="0" eaLnBrk="1" fontAlgn="auto" latinLnBrk="0" hangingPunct="1">
              <a:lnSpc>
                <a:spcPct val="120000"/>
              </a:lnSpc>
              <a:spcBef>
                <a:spcPts val="0"/>
              </a:spcBef>
              <a:spcAft>
                <a:spcPts val="800"/>
              </a:spcAft>
              <a:buClrTx/>
              <a:buSzTx/>
              <a:tabLst/>
              <a:defRPr/>
            </a:pPr>
            <a:r>
              <a:rPr kumimoji="0" lang="en-US" sz="26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rPr>
              <a:t>5. Displaying each Country's total and top 10 causes of death</a:t>
            </a:r>
          </a:p>
        </p:txBody>
      </p:sp>
      <p:sp>
        <p:nvSpPr>
          <p:cNvPr id="8" name="TextBox 7">
            <a:extLst>
              <a:ext uri="{FF2B5EF4-FFF2-40B4-BE49-F238E27FC236}">
                <a16:creationId xmlns:a16="http://schemas.microsoft.com/office/drawing/2014/main" id="{AF7A12A0-8682-7398-5960-568672297591}"/>
              </a:ext>
            </a:extLst>
          </p:cNvPr>
          <p:cNvSpPr txBox="1"/>
          <p:nvPr/>
        </p:nvSpPr>
        <p:spPr>
          <a:xfrm>
            <a:off x="526674" y="1238161"/>
            <a:ext cx="10967201" cy="830997"/>
          </a:xfrm>
          <a:prstGeom prst="rect">
            <a:avLst/>
          </a:prstGeom>
          <a:noFill/>
        </p:spPr>
        <p:txBody>
          <a:bodyPr wrap="square">
            <a:spAutoFit/>
          </a:bodyPr>
          <a:lstStyle/>
          <a:p>
            <a:r>
              <a:rPr lang="en-US" sz="2400" dirty="0"/>
              <a:t>• For displaying top 10 causes and total count’s death, we have selected first 11 largest count entries of each country and displayed in the form of bar graph.</a:t>
            </a:r>
          </a:p>
        </p:txBody>
      </p:sp>
      <p:pic>
        <p:nvPicPr>
          <p:cNvPr id="2" name="Picture 1">
            <a:extLst>
              <a:ext uri="{FF2B5EF4-FFF2-40B4-BE49-F238E27FC236}">
                <a16:creationId xmlns:a16="http://schemas.microsoft.com/office/drawing/2014/main" id="{EAFB7943-8A98-08E3-A973-482A4D9E870A}"/>
              </a:ext>
            </a:extLst>
          </p:cNvPr>
          <p:cNvPicPr>
            <a:picLocks noChangeAspect="1"/>
          </p:cNvPicPr>
          <p:nvPr/>
        </p:nvPicPr>
        <p:blipFill rotWithShape="1">
          <a:blip r:embed="rId2"/>
          <a:srcRect l="18305" t="50275" r="18340" b="20737"/>
          <a:stretch/>
        </p:blipFill>
        <p:spPr bwMode="auto">
          <a:xfrm>
            <a:off x="1230629" y="2305862"/>
            <a:ext cx="9542146" cy="373298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89865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612399" y="479540"/>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R="0" lvl="0" algn="l" defTabSz="457200" rtl="0" eaLnBrk="1" fontAlgn="auto" latinLnBrk="0" hangingPunct="1">
              <a:lnSpc>
                <a:spcPct val="120000"/>
              </a:lnSpc>
              <a:spcBef>
                <a:spcPts val="0"/>
              </a:spcBef>
              <a:spcAft>
                <a:spcPts val="800"/>
              </a:spcAft>
              <a:buClrTx/>
              <a:buSzTx/>
              <a:tabLst/>
              <a:defRPr/>
            </a:pPr>
            <a:r>
              <a:rPr lang="en-US" sz="2600" b="1" spc="0" dirty="0">
                <a:solidFill>
                  <a:prstClr val="white"/>
                </a:solidFill>
                <a:latin typeface="Times New Roman" panose="02020603050405020304" pitchFamily="18" charset="0"/>
                <a:ea typeface="Calibri" panose="020F0502020204030204" pitchFamily="34" charset="0"/>
              </a:rPr>
              <a:t>S</a:t>
            </a:r>
            <a:r>
              <a:rPr kumimoji="0" lang="en-US" sz="2600" b="1" i="0" u="none" strike="noStrike" kern="1200" cap="none" spc="0" normalizeH="0" baseline="0" noProof="0" dirty="0" err="1">
                <a:ln>
                  <a:noFill/>
                </a:ln>
                <a:solidFill>
                  <a:prstClr val="white"/>
                </a:solidFill>
                <a:effectLst/>
                <a:uLnTx/>
                <a:uFillTx/>
                <a:latin typeface="Times New Roman" panose="02020603050405020304" pitchFamily="18" charset="0"/>
                <a:ea typeface="Calibri" panose="020F0502020204030204" pitchFamily="34" charset="0"/>
                <a:cs typeface="+mn-cs"/>
              </a:rPr>
              <a:t>napshots</a:t>
            </a:r>
            <a:r>
              <a:rPr kumimoji="0" lang="en-US" sz="2600" b="1" i="0" u="none" strike="noStrike" kern="120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n-cs"/>
              </a:rPr>
              <a:t> of few Countries with their top causes of death:</a:t>
            </a:r>
          </a:p>
        </p:txBody>
      </p:sp>
      <p:pic>
        <p:nvPicPr>
          <p:cNvPr id="5" name="Picture 4">
            <a:extLst>
              <a:ext uri="{FF2B5EF4-FFF2-40B4-BE49-F238E27FC236}">
                <a16:creationId xmlns:a16="http://schemas.microsoft.com/office/drawing/2014/main" id="{59D96868-10D7-4E21-06A5-ECA81F8A7F8C}"/>
              </a:ext>
            </a:extLst>
          </p:cNvPr>
          <p:cNvPicPr>
            <a:picLocks noChangeAspect="1"/>
          </p:cNvPicPr>
          <p:nvPr/>
        </p:nvPicPr>
        <p:blipFill rotWithShape="1">
          <a:blip r:embed="rId2"/>
          <a:srcRect l="18303" t="34001" r="34414" b="8222"/>
          <a:stretch/>
        </p:blipFill>
        <p:spPr bwMode="auto">
          <a:xfrm>
            <a:off x="146049" y="1371282"/>
            <a:ext cx="5835651" cy="4534218"/>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C0FFACF-92D1-A448-DD7B-E5909B0A1581}"/>
              </a:ext>
            </a:extLst>
          </p:cNvPr>
          <p:cNvPicPr>
            <a:picLocks noChangeAspect="1"/>
          </p:cNvPicPr>
          <p:nvPr/>
        </p:nvPicPr>
        <p:blipFill rotWithShape="1">
          <a:blip r:embed="rId3"/>
          <a:srcRect l="19252" t="26004" r="31598" b="10133"/>
          <a:stretch/>
        </p:blipFill>
        <p:spPr bwMode="auto">
          <a:xfrm>
            <a:off x="6095999" y="1371281"/>
            <a:ext cx="5949952" cy="453421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9999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237DA8-BD9E-7FA2-C7AF-E782929FDD85}"/>
              </a:ext>
            </a:extLst>
          </p:cNvPr>
          <p:cNvPicPr>
            <a:picLocks noChangeAspect="1"/>
          </p:cNvPicPr>
          <p:nvPr/>
        </p:nvPicPr>
        <p:blipFill rotWithShape="1">
          <a:blip r:embed="rId2"/>
          <a:srcRect l="18821" t="30592" r="32351" b="5736"/>
          <a:stretch/>
        </p:blipFill>
        <p:spPr bwMode="auto">
          <a:xfrm>
            <a:off x="113348" y="443547"/>
            <a:ext cx="5839777" cy="5100003"/>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76D9FE25-EC83-AAC4-8A1F-B138875E2C1F}"/>
              </a:ext>
            </a:extLst>
          </p:cNvPr>
          <p:cNvPicPr>
            <a:picLocks noChangeAspect="1"/>
          </p:cNvPicPr>
          <p:nvPr/>
        </p:nvPicPr>
        <p:blipFill rotWithShape="1">
          <a:blip r:embed="rId3"/>
          <a:srcRect l="19681" t="27343" r="31921" b="8222"/>
          <a:stretch/>
        </p:blipFill>
        <p:spPr bwMode="auto">
          <a:xfrm>
            <a:off x="6075363" y="443547"/>
            <a:ext cx="6003290" cy="51000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652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6F19F5-C010-62C5-7825-9EB89DF87EC3}"/>
              </a:ext>
            </a:extLst>
          </p:cNvPr>
          <p:cNvPicPr>
            <a:picLocks noChangeAspect="1"/>
          </p:cNvPicPr>
          <p:nvPr/>
        </p:nvPicPr>
        <p:blipFill rotWithShape="1">
          <a:blip r:embed="rId2"/>
          <a:srcRect l="21510" t="23517" r="31598" b="13003"/>
          <a:stretch/>
        </p:blipFill>
        <p:spPr bwMode="auto">
          <a:xfrm>
            <a:off x="104775" y="530225"/>
            <a:ext cx="6067425" cy="492760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53D6474C-6DC6-C3E3-CD85-81C47E5CBDC0}"/>
              </a:ext>
            </a:extLst>
          </p:cNvPr>
          <p:cNvPicPr>
            <a:picLocks noChangeAspect="1"/>
          </p:cNvPicPr>
          <p:nvPr/>
        </p:nvPicPr>
        <p:blipFill rotWithShape="1">
          <a:blip r:embed="rId3"/>
          <a:srcRect l="19035" t="28872" r="33428" b="8031"/>
          <a:stretch/>
        </p:blipFill>
        <p:spPr bwMode="auto">
          <a:xfrm>
            <a:off x="6353176" y="530225"/>
            <a:ext cx="5734050" cy="4927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11932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E758AF-FAF3-56A2-4BDC-B8EC9F92499B}"/>
              </a:ext>
            </a:extLst>
          </p:cNvPr>
          <p:cNvPicPr>
            <a:picLocks noChangeAspect="1"/>
          </p:cNvPicPr>
          <p:nvPr/>
        </p:nvPicPr>
        <p:blipFill rotWithShape="1">
          <a:blip r:embed="rId2"/>
          <a:srcRect l="19466" t="29445" r="33211" b="5737"/>
          <a:stretch/>
        </p:blipFill>
        <p:spPr bwMode="auto">
          <a:xfrm>
            <a:off x="165735" y="756919"/>
            <a:ext cx="5806440" cy="4948555"/>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FC90E95D-7272-E2B6-3832-16345D523CCB}"/>
              </a:ext>
            </a:extLst>
          </p:cNvPr>
          <p:cNvPicPr>
            <a:picLocks noChangeAspect="1"/>
          </p:cNvPicPr>
          <p:nvPr/>
        </p:nvPicPr>
        <p:blipFill rotWithShape="1">
          <a:blip r:embed="rId3"/>
          <a:srcRect l="20112" t="24283" r="30845" b="10899"/>
          <a:stretch/>
        </p:blipFill>
        <p:spPr bwMode="auto">
          <a:xfrm>
            <a:off x="6096000" y="756919"/>
            <a:ext cx="5935345" cy="48723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97918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8B83719-F41A-93B9-5C6C-D60CD3AD1652}"/>
              </a:ext>
            </a:extLst>
          </p:cNvPr>
          <p:cNvPicPr>
            <a:picLocks noChangeAspect="1"/>
          </p:cNvPicPr>
          <p:nvPr/>
        </p:nvPicPr>
        <p:blipFill rotWithShape="1">
          <a:blip r:embed="rId2"/>
          <a:srcRect l="22478" t="26960" r="31491" b="8795"/>
          <a:stretch/>
        </p:blipFill>
        <p:spPr bwMode="auto">
          <a:xfrm>
            <a:off x="187642" y="525779"/>
            <a:ext cx="5757830" cy="4941569"/>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6618276C-E021-2F6D-7F80-C0F47BF8CCF2}"/>
              </a:ext>
            </a:extLst>
          </p:cNvPr>
          <p:cNvPicPr>
            <a:picLocks noChangeAspect="1"/>
          </p:cNvPicPr>
          <p:nvPr/>
        </p:nvPicPr>
        <p:blipFill rotWithShape="1">
          <a:blip r:embed="rId3"/>
          <a:srcRect l="22048" t="24665" r="34717" b="19312"/>
          <a:stretch/>
        </p:blipFill>
        <p:spPr bwMode="auto">
          <a:xfrm>
            <a:off x="6096000" y="525780"/>
            <a:ext cx="5949348" cy="49415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875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86604"/>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4000" b="1" dirty="0"/>
              <a:t>Motivation for the Problem Undertaken:</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506825"/>
          </a:xfrm>
        </p:spPr>
        <p:txBody>
          <a:bodyPr>
            <a:normAutofit/>
          </a:bodyPr>
          <a:lstStyle/>
          <a:p>
            <a:pPr marL="0" lvl="0" indent="0" algn="just">
              <a:lnSpc>
                <a:spcPct val="106000"/>
              </a:lnSpc>
              <a:spcAft>
                <a:spcPts val="800"/>
              </a:spcAft>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07000"/>
              </a:lnSpc>
              <a:spcAft>
                <a:spcPts val="800"/>
              </a:spcAft>
              <a:buSzPct val="120000"/>
              <a:buFont typeface="Wingdings" panose="05000000000000000000" pitchFamily="2"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Measuring how many people die each year and why they have died is one of the most  informative ways of assessing the  effectiveness of a country’s health system. Mortality data allow health authorities to evaluate how they prioritize public health programs</a:t>
            </a:r>
            <a:r>
              <a:rPr lang="en-IN" sz="1800" dirty="0">
                <a:latin typeface="Times New Roman" panose="02020603050405020304" pitchFamily="18" charset="0"/>
                <a:ea typeface="Calibri" panose="020F0502020204030204" pitchFamily="34" charset="0"/>
                <a:cs typeface="Times New Roman" panose="02020603050405020304" pitchFamily="18" charset="0"/>
              </a:rPr>
              <a:t>.</a:t>
            </a:r>
          </a:p>
          <a:p>
            <a:pPr algn="just">
              <a:lnSpc>
                <a:spcPct val="107000"/>
              </a:lnSpc>
              <a:spcAft>
                <a:spcPts val="800"/>
              </a:spcAft>
              <a:buSzPct val="120000"/>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Aggregation was done over estimates of “Total Deaths”, “Deaths by Cause” and by “Country/ Territory” to estimate regional and global cause specific mortality rates.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475319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3A6BE3-C97D-2D15-8337-FEBD1F850017}"/>
              </a:ext>
            </a:extLst>
          </p:cNvPr>
          <p:cNvPicPr>
            <a:picLocks noChangeAspect="1"/>
          </p:cNvPicPr>
          <p:nvPr/>
        </p:nvPicPr>
        <p:blipFill rotWithShape="1">
          <a:blip r:embed="rId2"/>
          <a:srcRect l="21295" t="19885" r="33964" b="24856"/>
          <a:stretch/>
        </p:blipFill>
        <p:spPr bwMode="auto">
          <a:xfrm>
            <a:off x="160020" y="587375"/>
            <a:ext cx="5848351" cy="509905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07194CF5-1452-FAC3-C0B1-C81DAFDEF080}"/>
              </a:ext>
            </a:extLst>
          </p:cNvPr>
          <p:cNvPicPr>
            <a:picLocks noChangeAspect="1"/>
          </p:cNvPicPr>
          <p:nvPr/>
        </p:nvPicPr>
        <p:blipFill rotWithShape="1">
          <a:blip r:embed="rId3"/>
          <a:srcRect l="19359" t="27151" r="34932" b="8986"/>
          <a:stretch/>
        </p:blipFill>
        <p:spPr bwMode="auto">
          <a:xfrm>
            <a:off x="6096000" y="587375"/>
            <a:ext cx="5935980" cy="50990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256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612399" y="479540"/>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just">
              <a:lnSpc>
                <a:spcPct val="107000"/>
              </a:lnSpc>
              <a:spcBef>
                <a:spcPts val="1200"/>
              </a:spcBef>
              <a:spcAft>
                <a:spcPts val="800"/>
              </a:spcAft>
            </a:pPr>
            <a:r>
              <a:rPr lang="en-IN" sz="28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Key Observations:</a:t>
            </a:r>
            <a:r>
              <a:rPr lang="en-IN" sz="2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N" sz="2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AF7A12A0-8682-7398-5960-568672297591}"/>
              </a:ext>
            </a:extLst>
          </p:cNvPr>
          <p:cNvSpPr txBox="1"/>
          <p:nvPr/>
        </p:nvSpPr>
        <p:spPr>
          <a:xfrm>
            <a:off x="526674" y="1382447"/>
            <a:ext cx="10967201" cy="4893647"/>
          </a:xfrm>
          <a:prstGeom prst="rect">
            <a:avLst/>
          </a:prstGeom>
          <a:noFill/>
        </p:spPr>
        <p:txBody>
          <a:bodyPr wrap="square">
            <a:spAutoFit/>
          </a:bodyPr>
          <a:lstStyle/>
          <a:p>
            <a:endParaRPr lang="en-US" sz="2400" dirty="0"/>
          </a:p>
          <a:p>
            <a:pPr marL="342900" indent="-342900">
              <a:buFont typeface="Arial" panose="020B0604020202020204" pitchFamily="34" charset="0"/>
              <a:buChar char="•"/>
            </a:pPr>
            <a:r>
              <a:rPr lang="en-US" sz="2400" dirty="0"/>
              <a:t>The main cause of death in most of the countries is "Cardiovascular Diseases".</a:t>
            </a:r>
          </a:p>
          <a:p>
            <a:endParaRPr lang="en-US" sz="2400" dirty="0"/>
          </a:p>
          <a:p>
            <a:pPr marL="342900" indent="-342900">
              <a:buFont typeface="Arial" panose="020B0604020202020204" pitchFamily="34" charset="0"/>
              <a:buChar char="•"/>
            </a:pPr>
            <a:r>
              <a:rPr lang="en-US" sz="2400" dirty="0"/>
              <a:t>The second most cause of death in most countries is "Neoplasms".</a:t>
            </a:r>
          </a:p>
          <a:p>
            <a:endParaRPr lang="en-US" sz="2400" dirty="0"/>
          </a:p>
          <a:p>
            <a:pPr marL="342900" indent="-342900">
              <a:buFont typeface="Arial" panose="020B0604020202020204" pitchFamily="34" charset="0"/>
              <a:buChar char="•"/>
            </a:pPr>
            <a:r>
              <a:rPr lang="en-US" sz="2400" dirty="0"/>
              <a:t>The other leading causes of deaths are "Chronic Respiratory Diseases", "Lower Respiratory Infections", "Digestive Diseases", "Neonatal Disorders", "Diabetes Mellitus</a:t>
            </a:r>
          </a:p>
          <a:p>
            <a:endParaRPr lang="en-US" sz="2400" dirty="0"/>
          </a:p>
          <a:p>
            <a:pPr marL="342900" indent="-342900">
              <a:buFont typeface="Arial" panose="020B0604020202020204" pitchFamily="34" charset="0"/>
              <a:buChar char="•"/>
            </a:pPr>
            <a:r>
              <a:rPr lang="en-US" sz="2400" dirty="0"/>
              <a:t>"Neonatal Disorders" being one of the leading cause of deaths is a deep concern since babies/children dying because of certain problems from birth can be overcome if proper facilities are developed to check for the diseases before birth</a:t>
            </a:r>
          </a:p>
          <a:p>
            <a:endParaRPr lang="en-US" sz="2400" dirty="0"/>
          </a:p>
        </p:txBody>
      </p:sp>
    </p:spTree>
    <p:extLst>
      <p:ext uri="{BB962C8B-B14F-4D97-AF65-F5344CB8AC3E}">
        <p14:creationId xmlns:p14="http://schemas.microsoft.com/office/powerpoint/2010/main" val="16126190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39951"/>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4000" b="1" dirty="0"/>
              <a:t>Result &amp; Conclusion:</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749282"/>
          </a:xfrm>
        </p:spPr>
        <p:txBody>
          <a:bodyPr>
            <a:normAutofit/>
          </a:bodyPr>
          <a:lstStyle/>
          <a:p>
            <a:pPr algn="just">
              <a:lnSpc>
                <a:spcPct val="107000"/>
              </a:lnSpc>
              <a:spcAft>
                <a:spcPts val="800"/>
              </a:spcAft>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The overall analysis helped in exploring Cause-of- Death of all countries as well as gave Country profile related to the diseases. </a:t>
            </a:r>
          </a:p>
          <a:p>
            <a:pPr algn="just">
              <a:lnSpc>
                <a:spcPct val="107000"/>
              </a:lnSpc>
              <a:spcAft>
                <a:spcPts val="800"/>
              </a:spcAft>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Poor healthcare and nutrition are the main reason of deaths in many countries and thus measures for improvement shall be practiced to increase life not just of patients but their family members too. </a:t>
            </a:r>
          </a:p>
          <a:p>
            <a:pPr algn="just">
              <a:lnSpc>
                <a:spcPct val="107000"/>
              </a:lnSpc>
              <a:spcAft>
                <a:spcPts val="800"/>
              </a:spcAft>
              <a:buFont typeface="Wingdings" panose="05000000000000000000" pitchFamily="2" charset="2"/>
              <a:buChar char="§"/>
            </a:pP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Neonatal disorders too being one of the top cause of death is  a serious concern and shows insufficient facilities for baby or toddlers. </a:t>
            </a:r>
          </a:p>
          <a:p>
            <a:pPr algn="just">
              <a:lnSpc>
                <a:spcPct val="107000"/>
              </a:lnSpc>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sz="1900" dirty="0"/>
          </a:p>
        </p:txBody>
      </p:sp>
    </p:spTree>
    <p:extLst>
      <p:ext uri="{BB962C8B-B14F-4D97-AF65-F5344CB8AC3E}">
        <p14:creationId xmlns:p14="http://schemas.microsoft.com/office/powerpoint/2010/main" val="1265586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1097280" y="239951"/>
            <a:ext cx="10058400"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r>
              <a:rPr lang="en-US" sz="4000" b="1" dirty="0"/>
              <a:t>Limitations of this work and Scope for Future Work</a:t>
            </a:r>
            <a:endParaRPr lang="en-IN" sz="40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1097280" y="1362269"/>
            <a:ext cx="10058400" cy="4749282"/>
          </a:xfrm>
        </p:spPr>
        <p:txBody>
          <a:bodyPr>
            <a:normAutofit fontScale="77500" lnSpcReduction="20000"/>
          </a:bodyPr>
          <a:lstStyle/>
          <a:p>
            <a:pPr marL="0" indent="0" algn="just">
              <a:lnSpc>
                <a:spcPct val="107000"/>
              </a:lnSpc>
              <a:spcAft>
                <a:spcPts val="800"/>
              </a:spcAft>
              <a:buNone/>
            </a:pPr>
            <a:endParaRPr lang="en-IN"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There are many factors that can help us in getting much more detailed insights of mortality rate to improve the models’ predictions.</a:t>
            </a:r>
          </a:p>
          <a:p>
            <a:pPr algn="just">
              <a:lnSpc>
                <a:spcPct val="107000"/>
              </a:lnSpc>
              <a:spcAft>
                <a:spcPts val="80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The `biggest limitation of the provided dataset was that there wasn’t any population related data, and thus we could not judge the mortality rate in terms of population percentage.</a:t>
            </a:r>
          </a:p>
          <a:p>
            <a:pPr algn="just">
              <a:lnSpc>
                <a:spcPct val="107000"/>
              </a:lnSpc>
              <a:spcAft>
                <a:spcPts val="800"/>
              </a:spcAft>
              <a:buFont typeface="Wingdings" panose="05000000000000000000" pitchFamily="2" charset="2"/>
              <a:buChar char="§"/>
            </a:pPr>
            <a:r>
              <a:rPr lang="en-US" sz="2800" dirty="0">
                <a:effectLst/>
                <a:latin typeface="Times New Roman" panose="02020603050405020304" pitchFamily="18" charset="0"/>
                <a:ea typeface="Calibri" panose="020F0502020204030204" pitchFamily="34" charset="0"/>
                <a:cs typeface="Times New Roman" panose="02020603050405020304" pitchFamily="18" charset="0"/>
              </a:rPr>
              <a:t> Also, specifications related to gender, sex, age-group of population would have helped in extracting more meaningful data.</a:t>
            </a:r>
          </a:p>
          <a:p>
            <a:pPr algn="just">
              <a:lnSpc>
                <a:spcPct val="107000"/>
              </a:lnSpc>
              <a:spcAft>
                <a:spcPts val="800"/>
              </a:spcAft>
              <a:buFont typeface="Wingdings" panose="05000000000000000000" pitchFamily="2" charset="2"/>
              <a:buChar char="§"/>
            </a:pP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sz="1900" dirty="0"/>
          </a:p>
        </p:txBody>
      </p:sp>
    </p:spTree>
    <p:extLst>
      <p:ext uri="{BB962C8B-B14F-4D97-AF65-F5344CB8AC3E}">
        <p14:creationId xmlns:p14="http://schemas.microsoft.com/office/powerpoint/2010/main" val="739967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71" y="359234"/>
            <a:ext cx="10967200"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US" sz="3200" b="1" dirty="0"/>
              <a:t>Analytical Modelling of the Problem</a:t>
            </a:r>
            <a:endParaRPr lang="en-IN" sz="32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marL="342900" lvl="0" indent="-342900" algn="just">
              <a:lnSpc>
                <a:spcPct val="106000"/>
              </a:lnSpc>
              <a:spcAft>
                <a:spcPts val="800"/>
              </a:spcAft>
              <a:buFont typeface="+mj-lt"/>
              <a:buAutoNum type="arabicParen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lvl="0" indent="0" algn="just">
              <a:lnSpc>
                <a:spcPct val="106000"/>
              </a:lnSpc>
              <a:spcAft>
                <a:spcPts val="800"/>
              </a:spcAft>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400" dirty="0">
                <a:solidFill>
                  <a:schemeClr val="accent4">
                    <a:lumMod val="75000"/>
                  </a:schemeClr>
                </a:solidFill>
                <a:latin typeface="Times New Roman" panose="02020603050405020304" pitchFamily="18" charset="0"/>
                <a:ea typeface="Times New Roman" panose="02020603050405020304" pitchFamily="18" charset="0"/>
                <a:cs typeface="Times New Roman" panose="02020603050405020304" pitchFamily="18" charset="0"/>
              </a:rPr>
              <a:t>1)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Checking the year wise count of total deaths from 1990-2019</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marL="502920" algn="just">
              <a:lnSpc>
                <a:spcPct val="107000"/>
              </a:lnSpc>
              <a:spcAft>
                <a:spcPts val="80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-Displaying Total Deaths of all Countries in Descending order</a:t>
            </a:r>
            <a:endParaRPr lang="en-IN" sz="2400" dirty="0">
              <a:latin typeface="Calibri" panose="020F0502020204030204" pitchFamily="34" charset="0"/>
              <a:ea typeface="Times New Roman" panose="02020603050405020304" pitchFamily="18" charset="0"/>
              <a:cs typeface="Times New Roman" panose="02020603050405020304" pitchFamily="18" charset="0"/>
            </a:endParaRPr>
          </a:p>
          <a:p>
            <a:pPr marL="0" indent="0" algn="just">
              <a:lnSpc>
                <a:spcPct val="106000"/>
              </a:lnSpc>
              <a:buNone/>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400" dirty="0">
                <a:solidFill>
                  <a:schemeClr val="accent4">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rPr>
              <a:t>2) </a:t>
            </a:r>
            <a:r>
              <a:rPr lang="en-IN" sz="2400" dirty="0">
                <a:effectLst/>
                <a:latin typeface="Calibri" panose="020F0502020204030204" pitchFamily="34" charset="0"/>
                <a:ea typeface="Times New Roman" panose="02020603050405020304" pitchFamily="18" charset="0"/>
                <a:cs typeface="Times New Roman" panose="02020603050405020304" pitchFamily="18" charset="0"/>
              </a:rPr>
              <a:t>Anal</a:t>
            </a:r>
            <a:r>
              <a:rPr lang="en-IN" sz="2400" dirty="0">
                <a:latin typeface="Calibri" panose="020F0502020204030204" pitchFamily="34" charset="0"/>
                <a:ea typeface="Times New Roman" panose="02020603050405020304" pitchFamily="18" charset="0"/>
                <a:cs typeface="Times New Roman" panose="02020603050405020304" pitchFamily="18" charset="0"/>
              </a:rPr>
              <a:t>ysis </a:t>
            </a:r>
            <a:r>
              <a:rPr lang="en-IN" sz="2400" dirty="0">
                <a:effectLst/>
                <a:latin typeface="Times New Roman" panose="02020603050405020304" pitchFamily="18" charset="0"/>
                <a:ea typeface="Times New Roman" panose="02020603050405020304" pitchFamily="18" charset="0"/>
                <a:cs typeface="Times New Roman" panose="02020603050405020304" pitchFamily="18" charset="0"/>
              </a:rPr>
              <a:t>with respect to either </a:t>
            </a:r>
          </a:p>
          <a:p>
            <a:pPr marL="635508" lvl="1" indent="-342900" algn="just">
              <a:lnSpc>
                <a:spcPct val="106000"/>
              </a:lnSpc>
              <a:buFont typeface="+mj-lt"/>
              <a:buAutoNum type="alphaLcParen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Each Disease that has affected which Top 10 Countries ‘or’</a:t>
            </a:r>
            <a:endParaRPr lang="en-IN" sz="2000" dirty="0">
              <a:latin typeface="Calibri" panose="020F0502020204030204" pitchFamily="34" charset="0"/>
              <a:ea typeface="Times New Roman" panose="02020603050405020304" pitchFamily="18" charset="0"/>
              <a:cs typeface="Times New Roman" panose="02020603050405020304" pitchFamily="18" charset="0"/>
            </a:endParaRPr>
          </a:p>
          <a:p>
            <a:pPr marL="635508" lvl="1" indent="-342900" algn="just">
              <a:lnSpc>
                <a:spcPct val="106000"/>
              </a:lnSpc>
              <a:buFont typeface="+mj-lt"/>
              <a:buAutoNum type="alphaLcParen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IN" sz="2000" dirty="0">
                <a:effectLst/>
                <a:latin typeface="Times New Roman" panose="02020603050405020304" pitchFamily="18" charset="0"/>
                <a:ea typeface="Times New Roman" panose="02020603050405020304" pitchFamily="18" charset="0"/>
                <a:cs typeface="Times New Roman" panose="02020603050405020304" pitchFamily="18" charset="0"/>
              </a:rPr>
              <a:t>10 Diseases of each Country</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Tree>
    <p:extLst>
      <p:ext uri="{BB962C8B-B14F-4D97-AF65-F5344CB8AC3E}">
        <p14:creationId xmlns:p14="http://schemas.microsoft.com/office/powerpoint/2010/main" val="1601088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308548"/>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US" sz="3600" b="1" dirty="0"/>
              <a:t>Hardware and Software Requirements and Tools Used</a:t>
            </a:r>
            <a:endParaRPr lang="en-IN" sz="3600" b="1" dirty="0"/>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lvl="0" algn="just">
              <a:lnSpc>
                <a:spcPct val="106000"/>
              </a:lnSpc>
              <a:buFont typeface="Wingdings" panose="05000000000000000000" pitchFamily="2" charset="2"/>
              <a:buChar char="§"/>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 Languages Used: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Python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6000"/>
              </a:lnSpc>
              <a:buFont typeface="Wingdings" panose="05000000000000000000" pitchFamily="2" charset="2"/>
              <a:buChar char="§"/>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 Platform Used:</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Jupyter</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Notebook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6000"/>
              </a:lnSpc>
              <a:spcAft>
                <a:spcPts val="800"/>
              </a:spcAft>
              <a:buFont typeface="Wingdings" panose="05000000000000000000" pitchFamily="2" charset="2"/>
              <a:buChar char="§"/>
            </a:pPr>
            <a:r>
              <a:rPr lang="en-IN" sz="1800" b="1" u="sng" dirty="0">
                <a:effectLst/>
                <a:latin typeface="Times New Roman" panose="02020603050405020304" pitchFamily="18" charset="0"/>
                <a:ea typeface="Calibri" panose="020F0502020204030204" pitchFamily="34" charset="0"/>
                <a:cs typeface="Times New Roman" panose="02020603050405020304" pitchFamily="18" charset="0"/>
              </a:rPr>
              <a:t> Libraries and Metrics used: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Following are the libraries and metrics used to </a:t>
            </a:r>
            <a:r>
              <a:rPr lang="en-IN" sz="1800" dirty="0">
                <a:latin typeface="Times New Roman" panose="02020603050405020304" pitchFamily="18" charset="0"/>
                <a:ea typeface="Calibri" panose="020F0502020204030204" pitchFamily="34" charset="0"/>
                <a:cs typeface="Times New Roman" panose="02020603050405020304" pitchFamily="18" charset="0"/>
              </a:rPr>
              <a:t>carry out our Analysis:</a:t>
            </a: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5" name="Picture 4">
            <a:extLst>
              <a:ext uri="{FF2B5EF4-FFF2-40B4-BE49-F238E27FC236}">
                <a16:creationId xmlns:a16="http://schemas.microsoft.com/office/drawing/2014/main" id="{82ABE4FE-118C-8C91-0933-9C92998F3D3F}"/>
              </a:ext>
            </a:extLst>
          </p:cNvPr>
          <p:cNvPicPr>
            <a:picLocks noChangeAspect="1"/>
          </p:cNvPicPr>
          <p:nvPr/>
        </p:nvPicPr>
        <p:blipFill rotWithShape="1">
          <a:blip r:embed="rId2"/>
          <a:srcRect l="12477" t="66157" r="38050" b="19885"/>
          <a:stretch/>
        </p:blipFill>
        <p:spPr bwMode="auto">
          <a:xfrm>
            <a:off x="1344824" y="3437467"/>
            <a:ext cx="9709769" cy="187113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497818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9" y="283261"/>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a:bodyPr>
          <a:lstStyle/>
          <a:p>
            <a:r>
              <a:rPr lang="en-IN" sz="3600" b="1" dirty="0"/>
              <a:t>Data Sources</a:t>
            </a: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this Dataset, we have Historical Data of different cause of deaths for all ages around the World</a:t>
            </a:r>
            <a:endParaRPr lang="en-IN" sz="18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
            </a:pPr>
            <a:r>
              <a:rPr lang="en-IN"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total 34 columns, of which 31 are the various causes of disease and 6120 rows containing 30 years data(1990-2019) of 204 Countries</a:t>
            </a:r>
          </a:p>
          <a:p>
            <a:pPr marL="0" indent="0" algn="just">
              <a:lnSpc>
                <a:spcPct val="107000"/>
              </a:lnSpc>
              <a:spcAft>
                <a:spcPts val="800"/>
              </a:spcAft>
              <a:buNone/>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pic>
        <p:nvPicPr>
          <p:cNvPr id="4" name="Picture 3">
            <a:extLst>
              <a:ext uri="{FF2B5EF4-FFF2-40B4-BE49-F238E27FC236}">
                <a16:creationId xmlns:a16="http://schemas.microsoft.com/office/drawing/2014/main" id="{8C43BD35-1F72-901D-B3BF-05D9349C3316}"/>
              </a:ext>
            </a:extLst>
          </p:cNvPr>
          <p:cNvPicPr>
            <a:picLocks noChangeAspect="1"/>
          </p:cNvPicPr>
          <p:nvPr/>
        </p:nvPicPr>
        <p:blipFill rotWithShape="1">
          <a:blip r:embed="rId2"/>
          <a:srcRect l="9894" t="30020" r="11916" b="21415"/>
          <a:stretch/>
        </p:blipFill>
        <p:spPr bwMode="auto">
          <a:xfrm>
            <a:off x="1988821" y="2661920"/>
            <a:ext cx="7722550" cy="342599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8932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73EC5-B81A-520C-791F-B530B0EB88BF}"/>
              </a:ext>
            </a:extLst>
          </p:cNvPr>
          <p:cNvSpPr>
            <a:spLocks noGrp="1"/>
          </p:cNvSpPr>
          <p:nvPr>
            <p:ph type="title"/>
          </p:nvPr>
        </p:nvSpPr>
        <p:spPr>
          <a:xfrm>
            <a:off x="914400" y="239950"/>
            <a:ext cx="10241280" cy="657516"/>
          </a:xfrm>
        </p:spPr>
        <p:style>
          <a:lnRef idx="2">
            <a:schemeClr val="accent5">
              <a:shade val="50000"/>
            </a:schemeClr>
          </a:lnRef>
          <a:fillRef idx="1">
            <a:schemeClr val="accent5"/>
          </a:fillRef>
          <a:effectRef idx="0">
            <a:schemeClr val="accent5"/>
          </a:effectRef>
          <a:fontRef idx="minor">
            <a:schemeClr val="lt1"/>
          </a:fontRef>
        </p:style>
        <p:txBody>
          <a:bodyPr>
            <a:noAutofit/>
          </a:bodyPr>
          <a:lstStyle/>
          <a:p>
            <a:r>
              <a:rPr lang="en-IN" sz="4000" dirty="0"/>
              <a:t>Data Pre-processing </a:t>
            </a:r>
          </a:p>
        </p:txBody>
      </p:sp>
      <p:sp>
        <p:nvSpPr>
          <p:cNvPr id="3" name="Text Placeholder 2">
            <a:extLst>
              <a:ext uri="{FF2B5EF4-FFF2-40B4-BE49-F238E27FC236}">
                <a16:creationId xmlns:a16="http://schemas.microsoft.com/office/drawing/2014/main" id="{8E0D4202-0FFF-8F8C-5803-660097A02190}"/>
              </a:ext>
            </a:extLst>
          </p:cNvPr>
          <p:cNvSpPr>
            <a:spLocks noGrp="1"/>
          </p:cNvSpPr>
          <p:nvPr>
            <p:ph type="body" idx="1"/>
          </p:nvPr>
        </p:nvSpPr>
        <p:spPr>
          <a:xfrm>
            <a:off x="914400" y="1283758"/>
            <a:ext cx="9997440" cy="736282"/>
          </a:xfrm>
        </p:spPr>
        <p:style>
          <a:lnRef idx="2">
            <a:schemeClr val="accent4">
              <a:shade val="50000"/>
            </a:schemeClr>
          </a:lnRef>
          <a:fillRef idx="1">
            <a:schemeClr val="accent4"/>
          </a:fillRef>
          <a:effectRef idx="0">
            <a:schemeClr val="accent4"/>
          </a:effectRef>
          <a:fontRef idx="minor">
            <a:schemeClr val="lt1"/>
          </a:fontRef>
        </p:style>
        <p:txBody>
          <a:bodyPr>
            <a:noAutofit/>
          </a:bodyPr>
          <a:lstStyle/>
          <a:p>
            <a:pPr marL="457200">
              <a:lnSpc>
                <a:spcPct val="106000"/>
              </a:lnSpc>
              <a:spcAft>
                <a:spcPts val="800"/>
              </a:spcAft>
            </a:pPr>
            <a:r>
              <a:rPr lang="en-IN" sz="2400" b="1" u="sng" dirty="0">
                <a:solidFill>
                  <a:schemeClr val="tx1"/>
                </a:solidFill>
                <a:effectLst/>
                <a:latin typeface="Times New Roman" panose="02020603050405020304" pitchFamily="18" charset="0"/>
                <a:ea typeface="Calibri" panose="020F0502020204030204" pitchFamily="34" charset="0"/>
              </a:rPr>
              <a:t>1. </a:t>
            </a:r>
            <a:r>
              <a:rPr lang="en-IN" sz="2400" b="1" u="sng" cap="none" dirty="0">
                <a:solidFill>
                  <a:schemeClr val="tx1"/>
                </a:solidFill>
                <a:effectLst/>
                <a:latin typeface="Times New Roman" panose="02020603050405020304" pitchFamily="18" charset="0"/>
                <a:ea typeface="Calibri" panose="020F0502020204030204" pitchFamily="34" charset="0"/>
              </a:rPr>
              <a:t>Checking For Null Values</a:t>
            </a:r>
            <a:r>
              <a:rPr lang="en-IN" sz="2400" b="1" u="sng" dirty="0">
                <a:solidFill>
                  <a:schemeClr val="tx1"/>
                </a:solidFill>
                <a:effectLst/>
                <a:latin typeface="Times New Roman" panose="02020603050405020304" pitchFamily="18" charset="0"/>
                <a:ea typeface="Calibri" panose="020F0502020204030204" pitchFamily="34" charset="0"/>
              </a:rPr>
              <a:t>:  </a:t>
            </a:r>
            <a:r>
              <a:rPr lang="en-IN" sz="2400" b="1" cap="none" dirty="0" err="1">
                <a:solidFill>
                  <a:schemeClr val="tx1"/>
                </a:solidFill>
                <a:effectLst/>
                <a:latin typeface="Times New Roman" panose="02020603050405020304" pitchFamily="18" charset="0"/>
                <a:ea typeface="Calibri" panose="020F0502020204030204" pitchFamily="34" charset="0"/>
              </a:rPr>
              <a:t>df_</a:t>
            </a:r>
            <a:r>
              <a:rPr lang="en-IN" sz="2400" b="1" cap="none" dirty="0" err="1">
                <a:solidFill>
                  <a:schemeClr val="tx1"/>
                </a:solidFill>
                <a:latin typeface="Times New Roman" panose="02020603050405020304" pitchFamily="18" charset="0"/>
                <a:ea typeface="Calibri" panose="020F0502020204030204" pitchFamily="34" charset="0"/>
              </a:rPr>
              <a:t>report</a:t>
            </a:r>
            <a:r>
              <a:rPr lang="en-IN" sz="2400" b="1" cap="none" dirty="0" err="1">
                <a:solidFill>
                  <a:schemeClr val="tx1"/>
                </a:solidFill>
                <a:effectLst/>
                <a:latin typeface="Times New Roman" panose="02020603050405020304" pitchFamily="18" charset="0"/>
                <a:ea typeface="Calibri" panose="020F0502020204030204" pitchFamily="34" charset="0"/>
              </a:rPr>
              <a:t>.isnull</a:t>
            </a:r>
            <a:r>
              <a:rPr lang="en-IN" sz="2400" b="1" cap="none" dirty="0">
                <a:solidFill>
                  <a:schemeClr val="tx1"/>
                </a:solidFill>
                <a:effectLst/>
                <a:latin typeface="Times New Roman" panose="02020603050405020304" pitchFamily="18" charset="0"/>
                <a:ea typeface="Calibri" panose="020F0502020204030204" pitchFamily="34" charset="0"/>
              </a:rPr>
              <a:t>().sum()</a:t>
            </a:r>
            <a:r>
              <a:rPr lang="en-IN" sz="2400" b="1" dirty="0">
                <a:solidFill>
                  <a:schemeClr val="tx1"/>
                </a:solidFill>
                <a:effectLst/>
                <a:latin typeface="Times New Roman" panose="02020603050405020304" pitchFamily="18" charset="0"/>
                <a:ea typeface="Calibri" panose="020F0502020204030204" pitchFamily="34" charset="0"/>
              </a:rPr>
              <a:t>  </a:t>
            </a:r>
            <a:endParaRPr lang="en-IN" sz="2400" dirty="0">
              <a:solidFill>
                <a:schemeClr val="tx1"/>
              </a:solidFill>
            </a:endParaRPr>
          </a:p>
        </p:txBody>
      </p:sp>
      <p:pic>
        <p:nvPicPr>
          <p:cNvPr id="6" name="Picture 5">
            <a:extLst>
              <a:ext uri="{FF2B5EF4-FFF2-40B4-BE49-F238E27FC236}">
                <a16:creationId xmlns:a16="http://schemas.microsoft.com/office/drawing/2014/main" id="{BE86B9A4-76ED-7830-4247-F4001A7C6AB2}"/>
              </a:ext>
            </a:extLst>
          </p:cNvPr>
          <p:cNvPicPr>
            <a:picLocks noChangeAspect="1"/>
          </p:cNvPicPr>
          <p:nvPr/>
        </p:nvPicPr>
        <p:blipFill rotWithShape="1">
          <a:blip r:embed="rId2"/>
          <a:srcRect l="10002" t="32887" r="32674" b="12237"/>
          <a:stretch/>
        </p:blipFill>
        <p:spPr bwMode="auto">
          <a:xfrm>
            <a:off x="2482214" y="2370771"/>
            <a:ext cx="6684645" cy="359893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5125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661DF-332C-B4B6-9E0E-38ECCA5CB4C9}"/>
              </a:ext>
            </a:extLst>
          </p:cNvPr>
          <p:cNvSpPr>
            <a:spLocks noGrp="1"/>
          </p:cNvSpPr>
          <p:nvPr>
            <p:ph type="title"/>
          </p:nvPr>
        </p:nvSpPr>
        <p:spPr>
          <a:xfrm>
            <a:off x="921171" y="522253"/>
            <a:ext cx="9768842" cy="617290"/>
          </a:xfrm>
        </p:spPr>
        <p:style>
          <a:lnRef idx="2">
            <a:schemeClr val="accent4">
              <a:shade val="50000"/>
            </a:schemeClr>
          </a:lnRef>
          <a:fillRef idx="1">
            <a:schemeClr val="accent4"/>
          </a:fillRef>
          <a:effectRef idx="0">
            <a:schemeClr val="accent4"/>
          </a:effectRef>
          <a:fontRef idx="minor">
            <a:schemeClr val="lt1"/>
          </a:fontRef>
        </p:style>
        <p:txBody>
          <a:bodyPr>
            <a:noAutofit/>
          </a:bodyPr>
          <a:lstStyle/>
          <a:p>
            <a:br>
              <a:rPr lang="en-US" sz="4000" u="sng" dirty="0"/>
            </a:br>
            <a:r>
              <a:rPr lang="en-US" sz="2800" u="sng" dirty="0"/>
              <a:t>2.Checking for Country Count</a:t>
            </a:r>
            <a:endParaRPr lang="en-IN" sz="2800" u="sng" dirty="0"/>
          </a:p>
        </p:txBody>
      </p:sp>
      <p:sp>
        <p:nvSpPr>
          <p:cNvPr id="3" name="Content Placeholder 2">
            <a:extLst>
              <a:ext uri="{FF2B5EF4-FFF2-40B4-BE49-F238E27FC236}">
                <a16:creationId xmlns:a16="http://schemas.microsoft.com/office/drawing/2014/main" id="{0B5FCDD2-696C-B3C2-4B2B-5CAA5BF2C616}"/>
              </a:ext>
            </a:extLst>
          </p:cNvPr>
          <p:cNvSpPr>
            <a:spLocks noGrp="1"/>
          </p:cNvSpPr>
          <p:nvPr>
            <p:ph sz="half" idx="1"/>
          </p:nvPr>
        </p:nvSpPr>
        <p:spPr>
          <a:xfrm>
            <a:off x="867833" y="1292292"/>
            <a:ext cx="9875518" cy="1453726"/>
          </a:xfrm>
        </p:spPr>
        <p:txBody>
          <a:bodyPr/>
          <a:lstStyle/>
          <a:p>
            <a:pPr marL="228600" algn="just">
              <a:lnSpc>
                <a:spcPct val="106000"/>
              </a:lnSpc>
              <a:spcBef>
                <a:spcPts val="930"/>
              </a:spcBef>
              <a:spcAft>
                <a:spcPts val="800"/>
              </a:spcAft>
            </a:pPr>
            <a:r>
              <a:rPr lang="en-IN" sz="1800" b="1" u="none" strike="noStrike"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u="none" strike="noStrike" dirty="0" err="1">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df_report</a:t>
            </a:r>
            <a:r>
              <a:rPr lang="en-US" sz="1800" b="1" u="none" strike="noStrike"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['Country/Territory'].</a:t>
            </a:r>
            <a:r>
              <a:rPr lang="en-US" sz="1800" b="1" u="none" strike="noStrike" dirty="0" err="1">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nunique</a:t>
            </a:r>
            <a:r>
              <a:rPr lang="en-US" sz="1800" b="1" u="none" strike="noStrike"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pPr marL="228600" algn="just">
              <a:lnSpc>
                <a:spcPct val="106000"/>
              </a:lnSpc>
              <a:spcBef>
                <a:spcPts val="930"/>
              </a:spcBef>
              <a:spcAft>
                <a:spcPts val="800"/>
              </a:spcAft>
            </a:pPr>
            <a:endParaRPr lang="en-US" sz="1800" b="1" u="none" strike="noStrike"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lnSpc>
                <a:spcPct val="106000"/>
              </a:lnSpc>
              <a:spcBef>
                <a:spcPts val="930"/>
              </a:spcBef>
              <a:spcAft>
                <a:spcPts val="800"/>
              </a:spcAft>
            </a:pPr>
            <a:endParaRPr lang="en-US" sz="1800" b="1" u="none" strike="noStrike"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algn="just">
              <a:lnSpc>
                <a:spcPct val="106000"/>
              </a:lnSpc>
              <a:spcBef>
                <a:spcPts val="930"/>
              </a:spcBef>
              <a:spcAft>
                <a:spcPts val="800"/>
              </a:spcAft>
            </a:pPr>
            <a:endParaRPr lang="en-IN" sz="1800" dirty="0">
              <a:solidFill>
                <a:schemeClr val="accent4">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9" name="Picture 8">
            <a:extLst>
              <a:ext uri="{FF2B5EF4-FFF2-40B4-BE49-F238E27FC236}">
                <a16:creationId xmlns:a16="http://schemas.microsoft.com/office/drawing/2014/main" id="{31A1CD45-A6A3-587B-7705-497F1A9AE225}"/>
              </a:ext>
            </a:extLst>
          </p:cNvPr>
          <p:cNvPicPr>
            <a:picLocks noChangeAspect="1"/>
          </p:cNvPicPr>
          <p:nvPr/>
        </p:nvPicPr>
        <p:blipFill rotWithShape="1">
          <a:blip r:embed="rId2"/>
          <a:srcRect l="10432" t="42638" r="31921" b="40536"/>
          <a:stretch/>
        </p:blipFill>
        <p:spPr bwMode="auto">
          <a:xfrm>
            <a:off x="1119296" y="1831351"/>
            <a:ext cx="6659878" cy="1357846"/>
          </a:xfrm>
          <a:prstGeom prst="rect">
            <a:avLst/>
          </a:prstGeom>
          <a:ln>
            <a:noFill/>
          </a:ln>
          <a:extLst>
            <a:ext uri="{53640926-AAD7-44D8-BBD7-CCE9431645EC}">
              <a14:shadowObscured xmlns:a14="http://schemas.microsoft.com/office/drawing/2010/main"/>
            </a:ext>
          </a:extLst>
        </p:spPr>
      </p:pic>
      <p:sp>
        <p:nvSpPr>
          <p:cNvPr id="10" name="Title 1">
            <a:extLst>
              <a:ext uri="{FF2B5EF4-FFF2-40B4-BE49-F238E27FC236}">
                <a16:creationId xmlns:a16="http://schemas.microsoft.com/office/drawing/2014/main" id="{524C44EE-F02C-040E-9FBF-6A98EC24F73A}"/>
              </a:ext>
            </a:extLst>
          </p:cNvPr>
          <p:cNvSpPr txBox="1">
            <a:spLocks/>
          </p:cNvSpPr>
          <p:nvPr/>
        </p:nvSpPr>
        <p:spPr>
          <a:xfrm>
            <a:off x="974509" y="3518684"/>
            <a:ext cx="9768842" cy="6172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br>
              <a:rPr lang="en-US" sz="3200" u="sng" dirty="0"/>
            </a:br>
            <a:r>
              <a:rPr lang="en-US" sz="2800" u="sng" dirty="0">
                <a:solidFill>
                  <a:schemeClr val="tx1"/>
                </a:solidFill>
              </a:rPr>
              <a:t>3. Checking for total number of Years Count</a:t>
            </a:r>
            <a:endParaRPr lang="en-IN" sz="3200" u="sng" dirty="0">
              <a:solidFill>
                <a:schemeClr val="tx1"/>
              </a:solidFill>
            </a:endParaRPr>
          </a:p>
        </p:txBody>
      </p:sp>
      <p:sp>
        <p:nvSpPr>
          <p:cNvPr id="12" name="TextBox 11">
            <a:extLst>
              <a:ext uri="{FF2B5EF4-FFF2-40B4-BE49-F238E27FC236}">
                <a16:creationId xmlns:a16="http://schemas.microsoft.com/office/drawing/2014/main" id="{BC5FBDBE-CB81-99DA-FC6B-9319566955BB}"/>
              </a:ext>
            </a:extLst>
          </p:cNvPr>
          <p:cNvSpPr txBox="1"/>
          <p:nvPr/>
        </p:nvSpPr>
        <p:spPr>
          <a:xfrm>
            <a:off x="921171" y="4322490"/>
            <a:ext cx="8922171" cy="372025"/>
          </a:xfrm>
          <a:prstGeom prst="rect">
            <a:avLst/>
          </a:prstGeom>
          <a:noFill/>
        </p:spPr>
        <p:txBody>
          <a:bodyPr wrap="square">
            <a:spAutoFit/>
          </a:bodyPr>
          <a:lstStyle/>
          <a:p>
            <a:pPr marL="228600" algn="just">
              <a:lnSpc>
                <a:spcPct val="106000"/>
              </a:lnSpc>
              <a:spcBef>
                <a:spcPts val="930"/>
              </a:spcBef>
              <a:spcAft>
                <a:spcPts val="800"/>
              </a:spcAft>
            </a:pPr>
            <a:r>
              <a:rPr lang="en-IN" sz="1800" b="1" dirty="0" err="1">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df_report</a:t>
            </a:r>
            <a:r>
              <a:rPr lang="en-IN" sz="1800" b="1"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['Year'].</a:t>
            </a:r>
            <a:r>
              <a:rPr lang="en-IN" sz="1800" b="1" dirty="0" err="1">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nunique</a:t>
            </a:r>
            <a:r>
              <a:rPr lang="en-IN" sz="1800" b="1" dirty="0">
                <a:solidFill>
                  <a:schemeClr val="tx1">
                    <a:lumMod val="9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IN" sz="1600" dirty="0">
              <a:solidFill>
                <a:schemeClr val="tx1">
                  <a:lumMod val="9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C24146A2-E074-A39E-8462-B33DF1869C13}"/>
              </a:ext>
            </a:extLst>
          </p:cNvPr>
          <p:cNvPicPr>
            <a:picLocks noChangeAspect="1"/>
          </p:cNvPicPr>
          <p:nvPr/>
        </p:nvPicPr>
        <p:blipFill rotWithShape="1">
          <a:blip r:embed="rId2"/>
          <a:srcRect l="12046" t="59083" r="26543" b="21797"/>
          <a:stretch/>
        </p:blipFill>
        <p:spPr bwMode="auto">
          <a:xfrm>
            <a:off x="1119296" y="4805105"/>
            <a:ext cx="6815664" cy="14266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99717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8A93-044D-86F3-EBC2-D98E3CFDAAAC}"/>
              </a:ext>
            </a:extLst>
          </p:cNvPr>
          <p:cNvSpPr>
            <a:spLocks noGrp="1"/>
          </p:cNvSpPr>
          <p:nvPr>
            <p:ph type="title"/>
          </p:nvPr>
        </p:nvSpPr>
        <p:spPr>
          <a:xfrm>
            <a:off x="789368" y="283261"/>
            <a:ext cx="10967201" cy="777086"/>
          </a:xfrm>
        </p:spPr>
        <p:style>
          <a:lnRef idx="2">
            <a:schemeClr val="accent5">
              <a:shade val="50000"/>
            </a:schemeClr>
          </a:lnRef>
          <a:fillRef idx="1">
            <a:schemeClr val="accent5"/>
          </a:fillRef>
          <a:effectRef idx="0">
            <a:schemeClr val="accent5"/>
          </a:effectRef>
          <a:fontRef idx="minor">
            <a:schemeClr val="lt1"/>
          </a:fontRef>
        </p:style>
        <p:txBody>
          <a:bodyPr>
            <a:normAutofit fontScale="90000"/>
          </a:bodyPr>
          <a:lstStyle/>
          <a:p>
            <a:pPr>
              <a:lnSpc>
                <a:spcPct val="107000"/>
              </a:lnSpc>
              <a:spcAft>
                <a:spcPts val="800"/>
              </a:spcAft>
            </a:pP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3600" b="1" dirty="0"/>
            </a:br>
            <a:br>
              <a:rPr lang="en-IN" sz="13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br>
            <a:br>
              <a:rPr lang="en-IN" sz="6000" b="1" dirty="0">
                <a:solidFill>
                  <a:schemeClr val="tx1"/>
                </a:solidFill>
              </a:rPr>
            </a:br>
            <a:r>
              <a:rPr lang="en-IN" sz="4400" b="1" dirty="0">
                <a:solidFill>
                  <a:schemeClr val="tx1"/>
                </a:solidFill>
              </a:rPr>
              <a:t>Data  Analysis &amp; Visualization </a:t>
            </a:r>
            <a:endParaRPr lang="en-IN" sz="3600" b="1" dirty="0">
              <a:solidFill>
                <a:schemeClr val="tx1"/>
              </a:solidFill>
            </a:endParaRPr>
          </a:p>
        </p:txBody>
      </p:sp>
      <p:sp>
        <p:nvSpPr>
          <p:cNvPr id="3" name="Content Placeholder 2">
            <a:extLst>
              <a:ext uri="{FF2B5EF4-FFF2-40B4-BE49-F238E27FC236}">
                <a16:creationId xmlns:a16="http://schemas.microsoft.com/office/drawing/2014/main" id="{558EB133-7CC3-CF93-FC07-B5C33F6BA5F0}"/>
              </a:ext>
            </a:extLst>
          </p:cNvPr>
          <p:cNvSpPr>
            <a:spLocks noGrp="1"/>
          </p:cNvSpPr>
          <p:nvPr>
            <p:ph idx="1"/>
          </p:nvPr>
        </p:nvSpPr>
        <p:spPr>
          <a:xfrm>
            <a:off x="789370" y="1166326"/>
            <a:ext cx="10967201" cy="5019870"/>
          </a:xfrm>
        </p:spPr>
        <p:txBody>
          <a:bodyPr>
            <a:normAutofit/>
          </a:bodyPr>
          <a:lstStyle/>
          <a:p>
            <a:pPr algn="just">
              <a:lnSpc>
                <a:spcPct val="107000"/>
              </a:lnSpc>
              <a:spcAft>
                <a:spcPts val="800"/>
              </a:spcAft>
              <a:buFont typeface="Wingdings" panose="05000000000000000000" pitchFamily="2" charset="2"/>
              <a:buChar char="§"/>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
            </a:pPr>
            <a:endParaRPr lang="en-IN" dirty="0"/>
          </a:p>
        </p:txBody>
      </p:sp>
      <p:sp>
        <p:nvSpPr>
          <p:cNvPr id="4" name="Title 1">
            <a:extLst>
              <a:ext uri="{FF2B5EF4-FFF2-40B4-BE49-F238E27FC236}">
                <a16:creationId xmlns:a16="http://schemas.microsoft.com/office/drawing/2014/main" id="{0DCAE150-DA45-22EB-E09E-BE29674DC87F}"/>
              </a:ext>
            </a:extLst>
          </p:cNvPr>
          <p:cNvSpPr txBox="1">
            <a:spLocks/>
          </p:cNvSpPr>
          <p:nvPr/>
        </p:nvSpPr>
        <p:spPr>
          <a:xfrm>
            <a:off x="789368" y="1226217"/>
            <a:ext cx="10967201" cy="59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20000"/>
              </a:lnSpc>
              <a:spcAft>
                <a:spcPts val="800"/>
              </a:spcAft>
            </a:pPr>
            <a:r>
              <a:rPr lang="en-US" sz="2400" b="1" u="sng" dirty="0">
                <a:solidFill>
                  <a:schemeClr val="tx1"/>
                </a:solidFill>
                <a:effectLst/>
                <a:latin typeface="Times New Roman" panose="02020603050405020304" pitchFamily="18" charset="0"/>
                <a:ea typeface="Calibri" panose="020F0502020204030204" pitchFamily="34" charset="0"/>
              </a:rPr>
              <a:t>1. Checking the year wise count of total deaths from 1990-2019</a:t>
            </a:r>
          </a:p>
        </p:txBody>
      </p:sp>
      <p:pic>
        <p:nvPicPr>
          <p:cNvPr id="5" name="Picture 4">
            <a:extLst>
              <a:ext uri="{FF2B5EF4-FFF2-40B4-BE49-F238E27FC236}">
                <a16:creationId xmlns:a16="http://schemas.microsoft.com/office/drawing/2014/main" id="{0EB90A93-BE53-A648-5034-DE1D905A554A}"/>
              </a:ext>
            </a:extLst>
          </p:cNvPr>
          <p:cNvPicPr>
            <a:picLocks noChangeAspect="1"/>
          </p:cNvPicPr>
          <p:nvPr/>
        </p:nvPicPr>
        <p:blipFill rotWithShape="1">
          <a:blip r:embed="rId2"/>
          <a:srcRect l="14089" t="21224" r="21489" b="5545"/>
          <a:stretch/>
        </p:blipFill>
        <p:spPr bwMode="auto">
          <a:xfrm>
            <a:off x="1178560" y="1913204"/>
            <a:ext cx="9906000" cy="46723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24226571"/>
      </p:ext>
    </p:extLst>
  </p:cSld>
  <p:clrMapOvr>
    <a:masterClrMapping/>
  </p:clrMapOvr>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CA72677B-2F8C-4192-8EBE-D360BE3B20F6}"/>
    </a:ext>
  </a:extLst>
</a:theme>
</file>

<file path=docProps/app.xml><?xml version="1.0" encoding="utf-8"?>
<Properties xmlns="http://schemas.openxmlformats.org/officeDocument/2006/extended-properties" xmlns:vt="http://schemas.openxmlformats.org/officeDocument/2006/docPropsVTypes">
  <Template>Retrospect</Template>
  <TotalTime>527</TotalTime>
  <Words>1174</Words>
  <Application>Microsoft Office PowerPoint</Application>
  <PresentationFormat>Widescreen</PresentationFormat>
  <Paragraphs>104</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Arial Rounded MT Bold</vt:lpstr>
      <vt:lpstr>Calibri</vt:lpstr>
      <vt:lpstr>Calibri Light</vt:lpstr>
      <vt:lpstr>Symbol</vt:lpstr>
      <vt:lpstr>Times New Roman</vt:lpstr>
      <vt:lpstr>Wingdings</vt:lpstr>
      <vt:lpstr>Retrospect</vt:lpstr>
      <vt:lpstr>           CAUSE OF DEATH </vt:lpstr>
      <vt:lpstr>INTRODUCTION</vt:lpstr>
      <vt:lpstr>Motivation for the Problem Undertaken:</vt:lpstr>
      <vt:lpstr>Analytical Modelling of the Problem</vt:lpstr>
      <vt:lpstr>Hardware and Software Requirements and Tools Used</vt:lpstr>
      <vt:lpstr>Data Sources</vt:lpstr>
      <vt:lpstr>Data Pre-processing </vt:lpstr>
      <vt:lpstr> 2.Checking for Country Count</vt:lpstr>
      <vt:lpstr>          Data  Analysis &amp; Visualization </vt:lpstr>
      <vt:lpstr>PowerPoint Presentation</vt:lpstr>
      <vt:lpstr>          • Further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 &amp; Conclusion:</vt:lpstr>
      <vt:lpstr>Limitations of this work and Scope for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 PREDICTION</dc:title>
  <dc:creator>nrisrani@gmail.com</dc:creator>
  <cp:lastModifiedBy>nrisrani@gmail.com</cp:lastModifiedBy>
  <cp:revision>13</cp:revision>
  <dcterms:created xsi:type="dcterms:W3CDTF">2023-01-21T13:46:43Z</dcterms:created>
  <dcterms:modified xsi:type="dcterms:W3CDTF">2023-02-09T17:50:40Z</dcterms:modified>
</cp:coreProperties>
</file>